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sldIdLst>
    <p:sldId id="272" r:id="rId2"/>
    <p:sldId id="256" r:id="rId3"/>
    <p:sldId id="257" r:id="rId4"/>
    <p:sldId id="289" r:id="rId5"/>
    <p:sldId id="258" r:id="rId6"/>
    <p:sldId id="259" r:id="rId7"/>
    <p:sldId id="260" r:id="rId8"/>
    <p:sldId id="294" r:id="rId9"/>
    <p:sldId id="292" r:id="rId10"/>
    <p:sldId id="295" r:id="rId11"/>
    <p:sldId id="271" r:id="rId12"/>
    <p:sldId id="261" r:id="rId13"/>
    <p:sldId id="262" r:id="rId14"/>
    <p:sldId id="263" r:id="rId15"/>
    <p:sldId id="264" r:id="rId16"/>
    <p:sldId id="265" r:id="rId17"/>
    <p:sldId id="266" r:id="rId18"/>
    <p:sldId id="267" r:id="rId19"/>
    <p:sldId id="268" r:id="rId20"/>
    <p:sldId id="269" r:id="rId21"/>
    <p:sldId id="293" r:id="rId22"/>
    <p:sldId id="270"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91" r:id="rId36"/>
    <p:sldId id="285" r:id="rId37"/>
    <p:sldId id="286" r:id="rId38"/>
    <p:sldId id="287" r:id="rId39"/>
    <p:sldId id="288" r:id="rId40"/>
    <p:sldId id="29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77258" autoAdjust="0"/>
  </p:normalViewPr>
  <p:slideViewPr>
    <p:cSldViewPr snapToGrid="0" snapToObjects="1">
      <p:cViewPr varScale="1">
        <p:scale>
          <a:sx n="127" d="100"/>
          <a:sy n="127"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71182-EFC1-5B44-A967-9FD53E0A601C}" type="datetimeFigureOut">
              <a:rPr lang="en-US" smtClean="0"/>
              <a:pPr/>
              <a:t>7/12/19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827E2-24A2-D344-BB4F-B205521D68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American Board of Radiology has great</a:t>
            </a:r>
            <a:r>
              <a:rPr lang="en-US" baseline="0" dirty="0" smtClean="0"/>
              <a:t> breadth in its requirements for learning during residency.  Most have to do with anatomy, disease processes, normal and normal variation, physics of radiology, and imaging modalities and techniques.  However, there are also so-called “non interpretive skills” required to learn and on which you will be tested.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principle of “social justice” refers to the obligation of the medical profession to promote fair distribution of healthcare resources and to work </a:t>
            </a:r>
            <a:r>
              <a:rPr lang="en-US" i="1" baseline="0" dirty="0" smtClean="0"/>
              <a:t>actively</a:t>
            </a:r>
            <a:r>
              <a:rPr lang="en-US" baseline="0" dirty="0" smtClean="0"/>
              <a:t> to eliminate discrimination.  Merely passively avoiding discrimination in one’s own patients is insufficient.</a:t>
            </a:r>
          </a:p>
          <a:p>
            <a:endParaRPr lang="en-US" baseline="0" dirty="0" smtClean="0"/>
          </a:p>
          <a:p>
            <a:r>
              <a:rPr lang="en-US" baseline="0" dirty="0" smtClean="0"/>
              <a:t>Next, we will consider the ten professional responsibilities that underpin these three principles.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ten responsibilities or commitments required of professional practice in the American Board of Internal Medicine charter for professionalism.</a:t>
            </a:r>
          </a:p>
          <a:p>
            <a:endParaRPr lang="en-US" baseline="0" dirty="0" smtClean="0"/>
          </a:p>
          <a:p>
            <a:r>
              <a:rPr lang="en-US" baseline="0" dirty="0" smtClean="0"/>
              <a:t>We are going to go discuss them all briefly, one at a time.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commitment to professional competence includes lifelong learning of knowledge and of skills.  Also, the profession as a whole must strive to help to assure that providers are given opportunities to learn, and it must also assure that its providers are indeed learning.</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Providers must commit to giving patients the opportunity to be informed honestly prior to the patient’s provision of consent to treatment,</a:t>
            </a:r>
            <a:r>
              <a:rPr lang="en-US" baseline="0" dirty="0" smtClean="0"/>
              <a:t> as well as after treatment is given.  Patients should be informed of medical errors that lead or led to injury.  Finally, providers should analyze their errors toward prevention of their recurrence in the future.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 are responsible to protect patient information.  However,</a:t>
            </a:r>
            <a:r>
              <a:rPr lang="en-US" baseline="0" dirty="0" smtClean="0"/>
              <a:t> when patients endanger others, the duty to protect patient data is overridden by the duty to protect others.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Patients</a:t>
            </a:r>
            <a:r>
              <a:rPr lang="en-US" baseline="0" dirty="0" smtClean="0"/>
              <a:t> are inherently vulnerable and dependent.  Physicians may </a:t>
            </a:r>
            <a:r>
              <a:rPr lang="en-US" i="1" baseline="0" dirty="0" smtClean="0"/>
              <a:t>never</a:t>
            </a:r>
            <a:r>
              <a:rPr lang="en-US" baseline="0" dirty="0" smtClean="0"/>
              <a:t> exploit patients for financial gain, for sex, or for other private purposes.  In order to avoid such exploitation scrupulously, physicians should never engage any of those concerns even in the slightest or minimalist of ways.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a:t>
            </a:r>
            <a:r>
              <a:rPr lang="en-US" baseline="0" dirty="0" smtClean="0"/>
              <a:t> should work toward improving the quality of healthcare across the profession, including optimization of outcomes, improving utilization of resources, and reduction of medical errors.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a:t>
            </a:r>
            <a:r>
              <a:rPr lang="en-US" baseline="0" dirty="0" smtClean="0"/>
              <a:t> themselves and as a group should work toward defining standard and adequate care, and toward reducing barriers to equitable availability and provision of healthcare.  Barriers may stem from geography, cost, discrimination, lack of education, and ill-founded laws.  Thus, this commitment promotes preventive medicine and public health, with no regard for personal non professional benefit to the physician and/or the profession.</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 should work to establish evidence-based guidelines in order to use resources most efficaciously for society, for humanity,</a:t>
            </a:r>
            <a:r>
              <a:rPr lang="en-US" baseline="0" dirty="0" smtClean="0"/>
              <a:t> not merely most effectively for individual patients.  This includes reduction of exposure to harm, reduction of health costs, improved access for patients to resources, and scrupulous avoidance of superfluous testing and procedures.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a:t>
            </a:r>
            <a:r>
              <a:rPr lang="en-US" baseline="0" dirty="0" smtClean="0"/>
              <a:t> should promote research, add to knowledge, strive to ensure its appropriate use, and uphold scientific and professional publication standards.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address non interpretive skills in a series </a:t>
            </a:r>
            <a:r>
              <a:rPr lang="en-US" smtClean="0"/>
              <a:t>of six </a:t>
            </a:r>
            <a:r>
              <a:rPr lang="en-US" dirty="0" smtClean="0"/>
              <a:t>lectures</a:t>
            </a:r>
            <a:r>
              <a:rPr lang="en-US" baseline="0" dirty="0" smtClean="0"/>
              <a:t> covering professionalism, quality and safety in healthcare generally and in radiology, financial and legal concerns, and finally informatics.  Today’s lecture is part one of six, Core Elements of Professionalism.</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Pursuing personal</a:t>
            </a:r>
            <a:r>
              <a:rPr lang="en-US" baseline="0" dirty="0" smtClean="0"/>
              <a:t> advantage and/or private gain can compromise one’s professional responsibilities.  Guard against that in yourselves!  This conflict occurs most often in the service of for-profit entities.  Physicians are obligated to address, to recognize, and to disclose publicly conflicts of interest that arise in their professional lives and work.</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research, in writing editorials, when expressing opinions, when contributing to guidelines, and when serving as journal editors, physicians must disclose relationships with industry and other entities with which there may possibly be a conflict of interest.  A conflict of interest arises when one’s decisions are motivated by competing interests, even subconsciously.  So, in order to help to avoid conflicts of interest, professionals must disclose even merely </a:t>
            </a:r>
            <a:r>
              <a:rPr lang="en-US" i="1" baseline="0" dirty="0" smtClean="0"/>
              <a:t>apparent</a:t>
            </a:r>
            <a:r>
              <a:rPr lang="en-US" baseline="0" dirty="0" smtClean="0"/>
              <a:t>, even merely </a:t>
            </a:r>
            <a:r>
              <a:rPr lang="en-US" i="1" baseline="0" dirty="0" smtClean="0"/>
              <a:t>possible</a:t>
            </a:r>
            <a:r>
              <a:rPr lang="en-US" baseline="0" dirty="0" smtClean="0"/>
              <a:t>, conflicts of interest, even if there has been and will be no action taken due to the conflict.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physicians</a:t>
            </a:r>
            <a:r>
              <a:rPr lang="en-US" baseline="0" dirty="0" smtClean="0"/>
              <a:t> are obligated to work individually and together to self-regulate (including disciplining others who fail to meet professional standards), to respect one another, and to maximize patient care.  This includes defining the process of professional standard setting and educational requirements for the future.  It also includes willingness to undergo assessments and external scrutiny of physicians’ own professional performance. </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foregoing, the American College of Radiology applies thirteen additional rules of ethics</a:t>
            </a:r>
            <a:r>
              <a:rPr lang="en-US" baseline="0" dirty="0" smtClean="0"/>
              <a:t> to our specialty.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a:t>
            </a:r>
            <a:r>
              <a:rPr lang="en-US" baseline="0" dirty="0" smtClean="0"/>
              <a:t> should be proud of our profession and of the American College of Radiology for promulgating these thirteen ethics above and beyond those of most other specialties, including internal medicine.  We will describe each one briefly now.</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ACR requires radiologists to be</a:t>
            </a:r>
            <a:r>
              <a:rPr lang="en-US" baseline="0" dirty="0" smtClean="0"/>
              <a:t> aware of their limitations and to seek consultations from others when appropriate.  There should be no </a:t>
            </a:r>
            <a:r>
              <a:rPr lang="en-US" i="1" baseline="0" dirty="0" smtClean="0"/>
              <a:t>winging-it </a:t>
            </a:r>
            <a:r>
              <a:rPr lang="en-US" baseline="0" dirty="0" smtClean="0"/>
              <a:t>of </a:t>
            </a:r>
            <a:r>
              <a:rPr lang="en-US" baseline="0" dirty="0" err="1" smtClean="0"/>
              <a:t>neuroradiology</a:t>
            </a:r>
            <a:r>
              <a:rPr lang="en-US" baseline="0" dirty="0" smtClean="0"/>
              <a:t> MR exams by women’s imagers, nor of pelvic ultrasounds by </a:t>
            </a:r>
            <a:r>
              <a:rPr lang="en-US" baseline="0" dirty="0" err="1" smtClean="0"/>
              <a:t>neuroradiologists</a:t>
            </a:r>
            <a:r>
              <a:rPr lang="en-US" baseline="0" dirty="0" smtClean="0"/>
              <a:t>.  Further, limitations of radiologists regarding interpretations or procedures should be made </a:t>
            </a:r>
            <a:r>
              <a:rPr lang="en-US" b="0" i="1" baseline="0" dirty="0" smtClean="0"/>
              <a:t>known</a:t>
            </a:r>
            <a:r>
              <a:rPr lang="en-US" baseline="0" dirty="0" smtClean="0"/>
              <a:t> to patients and to providers who request exams.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are expected to report perceived illegal</a:t>
            </a:r>
            <a:r>
              <a:rPr lang="en-US" baseline="0" dirty="0" smtClean="0"/>
              <a:t> or unethical conduct by medical professionals.  We cannot simply and passively avoid trouble by look the other way when we come across unethical behavior or professional incompetence by other physicians.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radiologists cannot claim</a:t>
            </a:r>
            <a:r>
              <a:rPr lang="en-US" baseline="0" dirty="0" smtClean="0"/>
              <a:t> that we rendered a report actually created by</a:t>
            </a:r>
            <a:r>
              <a:rPr lang="en-US" dirty="0" smtClean="0"/>
              <a:t> another radiologist.  Even if the other radiologist left a report complete and</a:t>
            </a:r>
            <a:r>
              <a:rPr lang="en-US" baseline="0" dirty="0" smtClean="0"/>
              <a:t> comprehensive except</a:t>
            </a:r>
            <a:r>
              <a:rPr lang="en-US" dirty="0" smtClean="0"/>
              <a:t> for signature, we cannot sign it.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should take part in avenues of improvement of quality and safety, such as committees or projects addressing quality, technology and utilization.</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who refer patients to facilities in which the radiologist has a financial interest is unethical.</a:t>
            </a:r>
            <a:r>
              <a:rPr lang="en-US" baseline="0" dirty="0" smtClean="0"/>
              <a:t>  Incidentally, it is also illegal.</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core elements of professionalism will be addressed in two topics, medical professionalism and ethics in radiology.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must treat other healthcare providers of all types</a:t>
            </a:r>
            <a:r>
              <a:rPr lang="en-US" baseline="0" dirty="0" smtClean="0"/>
              <a:t> with respect, and not with discrimination or harassment.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should try not to select, perform or recommend exams based unduly on the healthcare system in which they happen to practice, but rather predominantly</a:t>
            </a:r>
            <a:r>
              <a:rPr lang="en-US" baseline="0" dirty="0" smtClean="0"/>
              <a:t> on the appropriateness of the particular exam.</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should not agree</a:t>
            </a:r>
            <a:r>
              <a:rPr lang="en-US" baseline="0" dirty="0" smtClean="0"/>
              <a:t> orally or in writing to practice or to perform exams at below acceptable standards.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should not participate</a:t>
            </a:r>
            <a:r>
              <a:rPr lang="en-US" baseline="0" dirty="0" smtClean="0"/>
              <a:t> in arrangements that mislead patients or payers about fees.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Radiologists should be extremely cautious to ensure that testimony is non partisan,</a:t>
            </a:r>
            <a:r>
              <a:rPr lang="en-US" baseline="0" dirty="0" smtClean="0"/>
              <a:t> scientifically correct, and clinically accurate.  In addition, getting paid an amount based on the outcome of litigation is unacceptable.</a:t>
            </a:r>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This provision is particularly near and dear to my heart.  I have done expert witness work for over twenty years.  I cannot tell you how often I hear plaintiffs’ experts say things like:</a:t>
            </a:r>
          </a:p>
          <a:p>
            <a:r>
              <a:rPr lang="en-US" baseline="0" dirty="0" smtClean="0"/>
              <a:t>“the best test to do in this situation is” when the issue at hand in court is not what is best, but rather what is standard, thus deliberately biasing the jury;</a:t>
            </a:r>
          </a:p>
          <a:p>
            <a:r>
              <a:rPr lang="en-US" baseline="0" dirty="0" smtClean="0"/>
              <a:t>“what I do in such a case is” when, again, what he or she does is irrelevant; the expert is supposed to discuss conformance or deviation from standard care, not ideal care, not personal care, etc., using the definition of standard of care applicable in the particular state or commonwealth in which the case actually occurred, not in the expert’s home state;</a:t>
            </a:r>
          </a:p>
          <a:p>
            <a:r>
              <a:rPr lang="en-US" baseline="0" dirty="0" smtClean="0"/>
              <a:t>“that behavior and decision making was egregious” when it simply differed from the expert’s yet is commonly done; etc.</a:t>
            </a:r>
          </a:p>
          <a:p>
            <a:endParaRPr lang="en-US" baseline="0" dirty="0" smtClean="0"/>
          </a:p>
          <a:p>
            <a:r>
              <a:rPr lang="en-US" baseline="0" dirty="0" smtClean="0"/>
              <a:t>Don’t misunderstand . . . . .  while I have testified for defense in the high 90s% of cases, I have also testified for the plaintiff a couple of times, and often advised a defense attorney to settle rather than to litigate when I feel the defendant physician’s action or failure to act was below standard of care.</a:t>
            </a:r>
          </a:p>
          <a:p>
            <a:endParaRPr lang="en-US" baseline="0" dirty="0" smtClean="0"/>
          </a:p>
          <a:p>
            <a:r>
              <a:rPr lang="en-US" baseline="0" dirty="0" smtClean="0"/>
              <a:t>And, if you are going to go into expert witness work, make sure you know what the standard of care is in that commonwealth or state.  In some states, it is what the average physician in a similar setting would do; in other states, it is what a prudent physician would do; in still others, it is whether most physicians in the same setting would have done the same; and, there are many other variations depending on the meanings of individual words in the formal definition.</a:t>
            </a:r>
          </a:p>
          <a:p>
            <a:endParaRPr lang="en-US" baseline="0" dirty="0" smtClean="0"/>
          </a:p>
          <a:p>
            <a:r>
              <a:rPr lang="en-US" baseline="0" dirty="0" smtClean="0"/>
              <a:t>And, speaking of words, be careful about every word you put into any written opinion for legal purposes.  And, remember that each and every single word you put into a report is eligible to be scrutinized when you are sued.  Realize that often critical such words are “but,” “however,” “limited,” “refused,” and others.</a:t>
            </a:r>
          </a:p>
          <a:p>
            <a:endParaRPr lang="en-US" baseline="0" dirty="0" smtClean="0"/>
          </a:p>
          <a:p>
            <a:r>
              <a:rPr lang="en-US" baseline="0" dirty="0" smtClean="0"/>
              <a:t>In my own reports, I engage lots of word and phrase concerns.  Among them, I try almost never to use those four words, for instance.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should be obvious by now that research must be of unquestionable</a:t>
            </a:r>
            <a:r>
              <a:rPr lang="en-US" baseline="0" dirty="0" smtClean="0"/>
              <a:t> ethics.  Get IRB approval is appropriate.  Publish with all authors included.  Point out limitations of the work in the publication.  And, on and on.</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claim</a:t>
            </a:r>
            <a:r>
              <a:rPr lang="en-US" baseline="0" dirty="0" smtClean="0"/>
              <a:t> another’s ideas, research plan, or written words as your own.  And, when basing something of your own on the prior work of others, provide proper attribution.</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never advertise or publicize yourself and/or your practice by </a:t>
            </a:r>
            <a:r>
              <a:rPr lang="en-US" i="1" dirty="0" smtClean="0"/>
              <a:t>any </a:t>
            </a:r>
            <a:r>
              <a:rPr lang="en-US" dirty="0" smtClean="0"/>
              <a:t>means of communication that is in any way, even subtly, misleading, exaggerating, deceptive or untruthful.</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review, t</a:t>
            </a:r>
            <a:r>
              <a:rPr lang="en-US" dirty="0" smtClean="0"/>
              <a:t>he ABIM charter includes three principles – patient welfare, patient autonomy, and social justice – and ten responsibilities supporting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ACR goes above and beyond by adding thirteen additional rules of ethics for radiologists.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 is a profession?  The</a:t>
            </a:r>
            <a:r>
              <a:rPr lang="en-US" baseline="0" dirty="0" smtClean="0"/>
              <a:t> root word key to understanding professionalism is “profess.”  Does anyone know why?</a:t>
            </a:r>
          </a:p>
          <a:p>
            <a:endParaRPr lang="en-US" baseline="0" dirty="0" smtClean="0"/>
          </a:p>
          <a:p>
            <a:r>
              <a:rPr lang="en-US" baseline="0" dirty="0" smtClean="0"/>
              <a:t>When the word is used correctly even today, “profession” and “occupation,” or “profession” and “job,” are not synonyms.  “Job” and “occupation” may be, but “profession” is different from them both.</a:t>
            </a:r>
          </a:p>
          <a:p>
            <a:endParaRPr lang="en-US" baseline="0" dirty="0" smtClean="0"/>
          </a:p>
          <a:p>
            <a:r>
              <a:rPr lang="en-US" baseline="0" dirty="0" smtClean="0"/>
              <a:t>Historically, medicine was one of the original three professions, along with law and clergy, when the professions were first established.  What they had in common was that an oath had to be said, to be professed.  In the oath, commitment to a higher order of responsibility was made.  For instance, a commitment to the patient above personal gain, a commitment to other physicians, a commitment to teach so that there will be physicians of the future, and so on.  In some sense, importantly, there is a commitment to the patient or to patients that extends beyond is greater than the commitment of the physician to himself.</a:t>
            </a:r>
          </a:p>
          <a:p>
            <a:endParaRPr lang="en-US" baseline="0" dirty="0" smtClean="0"/>
          </a:p>
          <a:p>
            <a:r>
              <a:rPr lang="en-US" baseline="0" dirty="0" smtClean="0"/>
              <a:t>For a long time, the Hippocratic oath dominated in medicine.  In recent decades, other oaths have come into greater and greater use in medicine, such as the so-called Oath of Maimonides, probably actually written in the late 1700s by Markus </a:t>
            </a:r>
            <a:r>
              <a:rPr lang="en-US" baseline="0" dirty="0" err="1" smtClean="0"/>
              <a:t>Herz</a:t>
            </a:r>
            <a:r>
              <a:rPr lang="en-US" baseline="0" dirty="0" smtClean="0"/>
              <a:t>.  Does anyone know why the oath of Maimonides is supplanting the oath of </a:t>
            </a:r>
            <a:r>
              <a:rPr lang="en-US" baseline="0" dirty="0" err="1" smtClean="0"/>
              <a:t>HIppocrates</a:t>
            </a:r>
            <a:r>
              <a:rPr lang="en-US" baseline="0" dirty="0" smtClean="0"/>
              <a:t>?</a:t>
            </a:r>
          </a:p>
          <a:p>
            <a:endParaRPr lang="en-US" baseline="0" dirty="0" smtClean="0"/>
          </a:p>
          <a:p>
            <a:r>
              <a:rPr lang="en-US" baseline="0" dirty="0" smtClean="0"/>
              <a:t>The Hippocratic oath includes a proscription </a:t>
            </a:r>
            <a:r>
              <a:rPr lang="en-US" i="1" baseline="0" dirty="0" smtClean="0"/>
              <a:t>against </a:t>
            </a:r>
            <a:r>
              <a:rPr lang="en-US" baseline="0" dirty="0" smtClean="0"/>
              <a:t>prescribing a </a:t>
            </a:r>
            <a:r>
              <a:rPr lang="en-US" baseline="0" dirty="0" err="1" smtClean="0"/>
              <a:t>pessary</a:t>
            </a:r>
            <a:r>
              <a:rPr lang="en-US" baseline="0" dirty="0" smtClean="0"/>
              <a:t>, which is a vaginal diaphragm.  Once modern physicians actually </a:t>
            </a:r>
            <a:r>
              <a:rPr lang="en-US" i="1" baseline="0" dirty="0" smtClean="0"/>
              <a:t>read</a:t>
            </a:r>
            <a:r>
              <a:rPr lang="en-US" baseline="0" dirty="0" smtClean="0"/>
              <a:t> the Hippocratic oath, other oaths became favored for that reason.</a:t>
            </a:r>
            <a:endParaRPr lang="en-US" dirty="0" smtClean="0"/>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all – </a:t>
            </a:r>
            <a:r>
              <a:rPr lang="en-US" i="1" dirty="0" smtClean="0"/>
              <a:t>these</a:t>
            </a:r>
            <a:r>
              <a:rPr lang="en-US" dirty="0" smtClean="0"/>
              <a:t> all – can be reviewed in the </a:t>
            </a:r>
            <a:r>
              <a:rPr lang="en-US" dirty="0" err="1" smtClean="0"/>
              <a:t>ABR’s</a:t>
            </a:r>
            <a:r>
              <a:rPr lang="en-US" dirty="0" smtClean="0"/>
              <a:t> </a:t>
            </a:r>
            <a:r>
              <a:rPr lang="en-US" i="1" dirty="0" err="1" smtClean="0"/>
              <a:t>Noninterpretive</a:t>
            </a:r>
            <a:r>
              <a:rPr lang="en-US" i="1" dirty="0" smtClean="0"/>
              <a:t> Skills Study Guide</a:t>
            </a:r>
            <a:r>
              <a:rPr lang="en-US" dirty="0" smtClean="0"/>
              <a:t>, which is available online for free.  It is the main source document for this series of lectures.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questions, concerns or comments?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American Board of Internal Medicine Charter for Professionalism, there are three fundamental principles supported by ten professional responsibilities. </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three essential principles are patient welfare, patient autonomy and social justice.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principle of “p</a:t>
            </a:r>
            <a:r>
              <a:rPr lang="en-US" dirty="0" smtClean="0"/>
              <a:t>atient</a:t>
            </a:r>
            <a:r>
              <a:rPr lang="en-US" baseline="0" dirty="0" smtClean="0"/>
              <a:t> welfare” refers to serving the interest of the patient.  This is of highest importance.  In the patient-physician relationship, there must be trust that the provider is not influenced by market forces, by societal pressures, nor by administrative exigencies.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principle of “patient autonomy” is also vitally important and refers to the right of the patient to make her or his own decisions about her or his own body.  Therefore, the provider must offer information and discussion to the patient, so that he or she can make informed decisions.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Of course, a patient may decline the provider’s effort to inform; that is part of the right of autonomy, the right to make his or her own decisions as desired, even if that desire means foregoing being informed!  Naturally, if a patient’s autonomous decisions are contrary to medical ethics, lead to demands for inappropriate care, or would violate law, a provider may properly decline to provide what the patient has decided.  But if the patient’s decision making is otherwise sound, even if the patient has chosen not to be informed or only to be partially informed, the provider cannot ethically and likely even legally decline to perform the procedure if desired by the patient.  Moreover, if the provider </a:t>
            </a:r>
            <a:r>
              <a:rPr lang="en-US" i="1" baseline="0" dirty="0" smtClean="0"/>
              <a:t>insists</a:t>
            </a:r>
            <a:r>
              <a:rPr lang="en-US" baseline="0" dirty="0" smtClean="0"/>
              <a:t> on informing a patient beyond the point which the patient has indicated that he or she wishes, the provider is committing the crime of battery!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A75CC-02C6-7644-B4DE-096AF2E8081F}"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A75CC-02C6-7644-B4DE-096AF2E8081F}"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A75CC-02C6-7644-B4DE-096AF2E8081F}"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A75CC-02C6-7644-B4DE-096AF2E8081F}"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A75CC-02C6-7644-B4DE-096AF2E8081F}"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A75CC-02C6-7644-B4DE-096AF2E8081F}"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A75CC-02C6-7644-B4DE-096AF2E8081F}" type="datetimeFigureOut">
              <a:rPr lang="en-US" smtClean="0"/>
              <a:pPr/>
              <a:t>7/12/19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A75CC-02C6-7644-B4DE-096AF2E8081F}" type="datetimeFigureOut">
              <a:rPr lang="en-US" smtClean="0"/>
              <a:pPr/>
              <a:t>7/12/19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75CC-02C6-7644-B4DE-096AF2E8081F}" type="datetimeFigureOut">
              <a:rPr lang="en-US" smtClean="0"/>
              <a:pPr/>
              <a:t>7/12/19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A75CC-02C6-7644-B4DE-096AF2E8081F}"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A75CC-02C6-7644-B4DE-096AF2E8081F}"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22162-DB6D-184D-9DB0-283004711D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A75CC-02C6-7644-B4DE-096AF2E8081F}" type="datetimeFigureOut">
              <a:rPr lang="en-US" smtClean="0"/>
              <a:pPr/>
              <a:t>7/12/19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22162-DB6D-184D-9DB0-283004711D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0153"/>
            <a:ext cx="8229600" cy="2020147"/>
          </a:xfrm>
        </p:spPr>
        <p:txBody>
          <a:bodyPr>
            <a:normAutofit/>
          </a:bodyPr>
          <a:lstStyle/>
          <a:p>
            <a:r>
              <a:rPr lang="en-US" dirty="0" smtClean="0"/>
              <a:t>Professionalism, Quality and Legal Elements of Radiology</a:t>
            </a:r>
            <a:br>
              <a:rPr lang="en-US" dirty="0" smtClean="0"/>
            </a:br>
            <a:r>
              <a:rPr lang="en-US" sz="2400" dirty="0" smtClean="0">
                <a:solidFill>
                  <a:schemeClr val="tx1">
                    <a:lumMod val="50000"/>
                    <a:lumOff val="50000"/>
                  </a:schemeClr>
                </a:solidFill>
              </a:rPr>
              <a:t>Part I/VI</a:t>
            </a:r>
            <a:endParaRPr lang="en-US" sz="2400" dirty="0">
              <a:solidFill>
                <a:schemeClr val="tx1">
                  <a:lumMod val="50000"/>
                  <a:lumOff val="50000"/>
                </a:schemeClr>
              </a:solidFill>
            </a:endParaRPr>
          </a:p>
        </p:txBody>
      </p:sp>
      <p:sp>
        <p:nvSpPr>
          <p:cNvPr id="3" name="Content Placeholder 2"/>
          <p:cNvSpPr>
            <a:spLocks noGrp="1"/>
          </p:cNvSpPr>
          <p:nvPr>
            <p:ph idx="1"/>
          </p:nvPr>
        </p:nvSpPr>
        <p:spPr>
          <a:xfrm>
            <a:off x="457200" y="4907939"/>
            <a:ext cx="8229600" cy="1532437"/>
          </a:xfrm>
        </p:spPr>
        <p:txBody>
          <a:bodyPr>
            <a:normAutofit/>
          </a:bodyPr>
          <a:lstStyle/>
          <a:p>
            <a:pPr algn="ctr">
              <a:buNone/>
            </a:pPr>
            <a:r>
              <a:rPr lang="en-US" sz="1600" dirty="0" smtClean="0">
                <a:solidFill>
                  <a:schemeClr val="tx1">
                    <a:lumMod val="75000"/>
                    <a:lumOff val="25000"/>
                  </a:schemeClr>
                </a:solidFill>
              </a:rPr>
              <a:t>Samson Munn, M.D., FACR</a:t>
            </a:r>
          </a:p>
          <a:p>
            <a:pPr algn="ctr">
              <a:buNone/>
            </a:pPr>
            <a:r>
              <a:rPr lang="en-US" sz="1600" dirty="0" smtClean="0">
                <a:solidFill>
                  <a:schemeClr val="tx1">
                    <a:lumMod val="75000"/>
                    <a:lumOff val="25000"/>
                  </a:schemeClr>
                </a:solidFill>
              </a:rPr>
              <a:t>Chair, Department of Radiology, Harbor-UCLA Medical Center</a:t>
            </a:r>
          </a:p>
          <a:p>
            <a:pPr algn="ctr">
              <a:buNone/>
            </a:pPr>
            <a:r>
              <a:rPr lang="en-US" sz="1600" dirty="0" smtClean="0">
                <a:solidFill>
                  <a:schemeClr val="tx1">
                    <a:lumMod val="75000"/>
                    <a:lumOff val="25000"/>
                  </a:schemeClr>
                </a:solidFill>
              </a:rPr>
              <a:t>Professor and Vice Chair, Department of Radiology, David Geffen School of Medicine, UCLA</a:t>
            </a:r>
          </a:p>
          <a:p>
            <a:pPr algn="ctr">
              <a:buNone/>
            </a:pPr>
            <a:r>
              <a:rPr lang="en-US" sz="1600" dirty="0" smtClean="0">
                <a:solidFill>
                  <a:schemeClr val="tx1">
                    <a:lumMod val="75000"/>
                    <a:lumOff val="25000"/>
                  </a:schemeClr>
                </a:solidFill>
              </a:rPr>
              <a:t>Adjunct Associate Professor, Tufts University School of Medicine</a:t>
            </a:r>
          </a:p>
          <a:p>
            <a:pPr algn="ctr">
              <a:buNone/>
            </a:pPr>
            <a:r>
              <a:rPr lang="en-US" sz="1600" dirty="0" smtClean="0">
                <a:solidFill>
                  <a:schemeClr val="tx1">
                    <a:lumMod val="75000"/>
                    <a:lumOff val="25000"/>
                  </a:schemeClr>
                </a:solidFill>
              </a:rPr>
              <a:t>Reviewer, Radiology and of Radiology Ethics, Medical Board of California</a:t>
            </a:r>
            <a:endParaRPr lang="en-US" sz="16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1532340" y="2788759"/>
            <a:ext cx="5756631" cy="1918997"/>
          </a:xfrm>
        </p:spPr>
        <p:txBody>
          <a:bodyPr>
            <a:normAutofit/>
          </a:bodyPr>
          <a:lstStyle/>
          <a:p>
            <a:pPr>
              <a:buNone/>
            </a:pPr>
            <a:r>
              <a:rPr lang="en-US" dirty="0" smtClean="0">
                <a:solidFill>
                  <a:srgbClr val="A6A6A6"/>
                </a:solidFill>
              </a:rPr>
              <a:t>patient welfare</a:t>
            </a:r>
          </a:p>
          <a:p>
            <a:pPr>
              <a:buNone/>
            </a:pPr>
            <a:r>
              <a:rPr lang="en-US" dirty="0" smtClean="0">
                <a:solidFill>
                  <a:srgbClr val="A6A6A6"/>
                </a:solidFill>
              </a:rPr>
              <a:t>patient autonomy</a:t>
            </a:r>
            <a:endParaRPr lang="en-US" dirty="0">
              <a:solidFill>
                <a:srgbClr val="A6A6A6"/>
              </a:solidFill>
            </a:endParaRPr>
          </a:p>
          <a:p>
            <a:pPr>
              <a:buNone/>
            </a:pPr>
            <a:r>
              <a:rPr lang="en-US" dirty="0" smtClean="0">
                <a:solidFill>
                  <a:srgbClr val="000090"/>
                </a:solidFill>
              </a:rPr>
              <a:t>social justice</a:t>
            </a:r>
            <a:endParaRPr lang="en-US" dirty="0">
              <a:solidFill>
                <a:srgbClr val="00009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000090"/>
                </a:solidFill>
              </a:rPr>
              <a:t>Commitment to professional competence</a:t>
            </a:r>
          </a:p>
          <a:p>
            <a:pPr>
              <a:buNone/>
            </a:pPr>
            <a:r>
              <a:rPr lang="en-US" sz="2400" dirty="0" smtClean="0">
                <a:solidFill>
                  <a:srgbClr val="000090"/>
                </a:solidFill>
              </a:rPr>
              <a:t>Commitment to honesty with patients</a:t>
            </a:r>
          </a:p>
          <a:p>
            <a:pPr>
              <a:buNone/>
            </a:pPr>
            <a:r>
              <a:rPr lang="en-US" sz="2400" dirty="0" smtClean="0">
                <a:solidFill>
                  <a:srgbClr val="000090"/>
                </a:solidFill>
              </a:rPr>
              <a:t>Commitment to patient confidentiality</a:t>
            </a:r>
          </a:p>
          <a:p>
            <a:pPr>
              <a:buNone/>
            </a:pPr>
            <a:r>
              <a:rPr lang="en-US" sz="2400" dirty="0" smtClean="0">
                <a:solidFill>
                  <a:srgbClr val="000090"/>
                </a:solidFill>
              </a:rPr>
              <a:t>Commitment to maintaining appropriate relations with patients</a:t>
            </a:r>
          </a:p>
          <a:p>
            <a:pPr>
              <a:buNone/>
            </a:pPr>
            <a:r>
              <a:rPr lang="en-US" sz="2400" dirty="0" smtClean="0">
                <a:solidFill>
                  <a:srgbClr val="000090"/>
                </a:solidFill>
              </a:rPr>
              <a:t>Commitment to improving quality of care</a:t>
            </a:r>
          </a:p>
          <a:p>
            <a:pPr>
              <a:buNone/>
            </a:pPr>
            <a:r>
              <a:rPr lang="en-US" sz="2400" dirty="0" smtClean="0">
                <a:solidFill>
                  <a:srgbClr val="000090"/>
                </a:solidFill>
              </a:rPr>
              <a:t>Commitment to improving access to care</a:t>
            </a:r>
          </a:p>
          <a:p>
            <a:pPr>
              <a:buNone/>
            </a:pPr>
            <a:r>
              <a:rPr lang="en-US" sz="2400" dirty="0" smtClean="0">
                <a:solidFill>
                  <a:srgbClr val="000090"/>
                </a:solidFill>
              </a:rPr>
              <a:t>Commitment to a just distribution of finite resources</a:t>
            </a:r>
          </a:p>
          <a:p>
            <a:pPr>
              <a:buNone/>
            </a:pPr>
            <a:r>
              <a:rPr lang="en-US" sz="2400" dirty="0" smtClean="0">
                <a:solidFill>
                  <a:srgbClr val="000090"/>
                </a:solidFill>
              </a:rPr>
              <a:t>Commitment to scientific knowledge</a:t>
            </a:r>
          </a:p>
          <a:p>
            <a:pPr>
              <a:buNone/>
            </a:pPr>
            <a:r>
              <a:rPr lang="en-US" sz="2400" dirty="0" smtClean="0">
                <a:solidFill>
                  <a:srgbClr val="000090"/>
                </a:solidFill>
              </a:rPr>
              <a:t>Commitment to maintaining trust by managing conflicts of interest</a:t>
            </a:r>
          </a:p>
          <a:p>
            <a:pPr>
              <a:buNone/>
            </a:pPr>
            <a:r>
              <a:rPr lang="en-US" sz="2400" dirty="0" smtClean="0">
                <a:solidFill>
                  <a:srgbClr val="000090"/>
                </a:solidFill>
              </a:rPr>
              <a:t>Commitment to professional responsibilities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000090"/>
                </a:solidFill>
              </a:rPr>
              <a:t>Commitment to professional competence</a:t>
            </a:r>
          </a:p>
          <a:p>
            <a:pPr>
              <a:buNone/>
            </a:pPr>
            <a:r>
              <a:rPr lang="en-US" sz="2400" dirty="0" smtClean="0">
                <a:solidFill>
                  <a:schemeClr val="bg1">
                    <a:lumMod val="65000"/>
                  </a:schemeClr>
                </a:solidFill>
              </a:rPr>
              <a:t>Commitment to honesty with patients</a:t>
            </a:r>
          </a:p>
          <a:p>
            <a:pPr>
              <a:buNone/>
            </a:pPr>
            <a:r>
              <a:rPr lang="en-US" sz="2400" dirty="0" smtClean="0">
                <a:solidFill>
                  <a:schemeClr val="bg1">
                    <a:lumMod val="65000"/>
                  </a:schemeClr>
                </a:solidFill>
              </a:rPr>
              <a:t>Commitment to patient confidentiality</a:t>
            </a:r>
          </a:p>
          <a:p>
            <a:pPr>
              <a:buNone/>
            </a:pPr>
            <a:r>
              <a:rPr lang="en-US" sz="2400" dirty="0" smtClean="0">
                <a:solidFill>
                  <a:schemeClr val="bg1">
                    <a:lumMod val="65000"/>
                  </a:schemeClr>
                </a:solidFill>
              </a:rPr>
              <a:t>Commitment to maintaining appropriate relations with patients</a:t>
            </a:r>
          </a:p>
          <a:p>
            <a:pPr>
              <a:buNone/>
            </a:pPr>
            <a:r>
              <a:rPr lang="en-US" sz="2400" dirty="0" smtClean="0">
                <a:solidFill>
                  <a:schemeClr val="bg1">
                    <a:lumMod val="65000"/>
                  </a:schemeClr>
                </a:solidFill>
              </a:rPr>
              <a:t>Commitment to improving quality of care</a:t>
            </a:r>
          </a:p>
          <a:p>
            <a:pPr>
              <a:buNone/>
            </a:pPr>
            <a:r>
              <a:rPr lang="en-US" sz="2400" dirty="0" smtClean="0">
                <a:solidFill>
                  <a:schemeClr val="bg1">
                    <a:lumMod val="65000"/>
                  </a:schemeClr>
                </a:solidFill>
              </a:rPr>
              <a:t>Commitment to improving access to care</a:t>
            </a:r>
          </a:p>
          <a:p>
            <a:pPr>
              <a:buNone/>
            </a:pPr>
            <a:r>
              <a:rPr lang="en-US" sz="2400" dirty="0" smtClean="0">
                <a:solidFill>
                  <a:schemeClr val="bg1">
                    <a:lumMod val="65000"/>
                  </a:schemeClr>
                </a:solidFill>
              </a:rPr>
              <a:t>Commitment to a just distribution of finite resources</a:t>
            </a:r>
          </a:p>
          <a:p>
            <a:pPr>
              <a:buNone/>
            </a:pPr>
            <a:r>
              <a:rPr lang="en-US" sz="2400" dirty="0" smtClean="0">
                <a:solidFill>
                  <a:schemeClr val="bg1">
                    <a:lumMod val="65000"/>
                  </a:schemeClr>
                </a:solidFill>
              </a:rPr>
              <a:t>Commitment to scientific knowledge</a:t>
            </a:r>
          </a:p>
          <a:p>
            <a:pPr>
              <a:buNone/>
            </a:pPr>
            <a:r>
              <a:rPr lang="en-US" sz="2400" dirty="0" smtClean="0">
                <a:solidFill>
                  <a:schemeClr val="bg1">
                    <a:lumMod val="65000"/>
                  </a:schemeClr>
                </a:solidFill>
              </a:rPr>
              <a:t>Commitment to maintaining trust by managing conflicts of interest</a:t>
            </a:r>
          </a:p>
          <a:p>
            <a:pPr>
              <a:buNone/>
            </a:pPr>
            <a:r>
              <a:rPr lang="en-US" sz="2400" dirty="0" smtClean="0">
                <a:solidFill>
                  <a:schemeClr val="bg1">
                    <a:lumMod val="65000"/>
                  </a:schemeClr>
                </a:solidFill>
              </a:rPr>
              <a:t>Commitment to professional responsibilities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chemeClr val="bg1">
                    <a:lumMod val="65000"/>
                  </a:schemeClr>
                </a:solidFill>
              </a:rPr>
              <a:t>Commitment to professional competence</a:t>
            </a:r>
          </a:p>
          <a:p>
            <a:pPr>
              <a:buNone/>
            </a:pPr>
            <a:r>
              <a:rPr lang="en-US" sz="2400" dirty="0" smtClean="0">
                <a:solidFill>
                  <a:srgbClr val="000090"/>
                </a:solidFill>
              </a:rPr>
              <a:t>Commitment to honesty with patients</a:t>
            </a:r>
          </a:p>
          <a:p>
            <a:pPr>
              <a:buNone/>
            </a:pPr>
            <a:r>
              <a:rPr lang="en-US" sz="2400" dirty="0" smtClean="0">
                <a:solidFill>
                  <a:schemeClr val="bg1">
                    <a:lumMod val="65000"/>
                  </a:schemeClr>
                </a:solidFill>
              </a:rPr>
              <a:t>Commitment to patient confidentiality</a:t>
            </a:r>
          </a:p>
          <a:p>
            <a:pPr>
              <a:buNone/>
            </a:pPr>
            <a:r>
              <a:rPr lang="en-US" sz="2400" dirty="0" smtClean="0">
                <a:solidFill>
                  <a:schemeClr val="bg1">
                    <a:lumMod val="65000"/>
                  </a:schemeClr>
                </a:solidFill>
              </a:rPr>
              <a:t>Commitment to maintaining appropriate relations with patients</a:t>
            </a:r>
          </a:p>
          <a:p>
            <a:pPr>
              <a:buNone/>
            </a:pPr>
            <a:r>
              <a:rPr lang="en-US" sz="2400" dirty="0" smtClean="0">
                <a:solidFill>
                  <a:schemeClr val="bg1">
                    <a:lumMod val="65000"/>
                  </a:schemeClr>
                </a:solidFill>
              </a:rPr>
              <a:t>Commitment to improving quality of care</a:t>
            </a:r>
          </a:p>
          <a:p>
            <a:pPr>
              <a:buNone/>
            </a:pPr>
            <a:r>
              <a:rPr lang="en-US" sz="2400" dirty="0" smtClean="0">
                <a:solidFill>
                  <a:schemeClr val="bg1">
                    <a:lumMod val="65000"/>
                  </a:schemeClr>
                </a:solidFill>
              </a:rPr>
              <a:t>Commitment to improving access to care</a:t>
            </a:r>
          </a:p>
          <a:p>
            <a:pPr>
              <a:buNone/>
            </a:pPr>
            <a:r>
              <a:rPr lang="en-US" sz="2400" dirty="0" smtClean="0">
                <a:solidFill>
                  <a:schemeClr val="bg1">
                    <a:lumMod val="65000"/>
                  </a:schemeClr>
                </a:solidFill>
              </a:rPr>
              <a:t>Commitment to a just distribution of finite resources</a:t>
            </a:r>
          </a:p>
          <a:p>
            <a:pPr>
              <a:buNone/>
            </a:pPr>
            <a:r>
              <a:rPr lang="en-US" sz="2400" dirty="0" smtClean="0">
                <a:solidFill>
                  <a:schemeClr val="bg1">
                    <a:lumMod val="65000"/>
                  </a:schemeClr>
                </a:solidFill>
              </a:rPr>
              <a:t>Commitment to scientific knowledge</a:t>
            </a:r>
          </a:p>
          <a:p>
            <a:pPr>
              <a:buNone/>
            </a:pPr>
            <a:r>
              <a:rPr lang="en-US" sz="2400" dirty="0" smtClean="0">
                <a:solidFill>
                  <a:schemeClr val="bg1">
                    <a:lumMod val="65000"/>
                  </a:schemeClr>
                </a:solidFill>
              </a:rPr>
              <a:t>Commitment to maintaining trust by managing conflicts of interest</a:t>
            </a:r>
          </a:p>
          <a:p>
            <a:pPr>
              <a:buNone/>
            </a:pPr>
            <a:r>
              <a:rPr lang="en-US" sz="2400" dirty="0" smtClean="0">
                <a:solidFill>
                  <a:schemeClr val="bg1">
                    <a:lumMod val="65000"/>
                  </a:schemeClr>
                </a:solidFill>
              </a:rPr>
              <a:t>Commitment to professional responsibilities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chemeClr val="bg1">
                    <a:lumMod val="65000"/>
                  </a:schemeClr>
                </a:solidFill>
              </a:rPr>
              <a:t>Commitment to professional competence</a:t>
            </a:r>
          </a:p>
          <a:p>
            <a:pPr>
              <a:buNone/>
            </a:pPr>
            <a:r>
              <a:rPr lang="en-US" sz="2400" dirty="0" smtClean="0">
                <a:solidFill>
                  <a:schemeClr val="bg1">
                    <a:lumMod val="65000"/>
                  </a:schemeClr>
                </a:solidFill>
              </a:rPr>
              <a:t>Commitment to honesty with patients</a:t>
            </a:r>
          </a:p>
          <a:p>
            <a:pPr>
              <a:buNone/>
            </a:pPr>
            <a:r>
              <a:rPr lang="en-US" sz="2400" dirty="0" smtClean="0">
                <a:solidFill>
                  <a:srgbClr val="000090"/>
                </a:solidFill>
              </a:rPr>
              <a:t>Commitment to patient confidentiality</a:t>
            </a:r>
          </a:p>
          <a:p>
            <a:pPr>
              <a:buNone/>
            </a:pPr>
            <a:r>
              <a:rPr lang="en-US" sz="2400" dirty="0" smtClean="0">
                <a:solidFill>
                  <a:schemeClr val="bg1">
                    <a:lumMod val="65000"/>
                  </a:schemeClr>
                </a:solidFill>
              </a:rPr>
              <a:t>Commitment to maintaining appropriate relations with patients</a:t>
            </a:r>
          </a:p>
          <a:p>
            <a:pPr>
              <a:buNone/>
            </a:pPr>
            <a:r>
              <a:rPr lang="en-US" sz="2400" dirty="0" smtClean="0">
                <a:solidFill>
                  <a:schemeClr val="bg1">
                    <a:lumMod val="65000"/>
                  </a:schemeClr>
                </a:solidFill>
              </a:rPr>
              <a:t>Commitment to improving quality of care</a:t>
            </a:r>
          </a:p>
          <a:p>
            <a:pPr>
              <a:buNone/>
            </a:pPr>
            <a:r>
              <a:rPr lang="en-US" sz="2400" dirty="0" smtClean="0">
                <a:solidFill>
                  <a:schemeClr val="bg1">
                    <a:lumMod val="65000"/>
                  </a:schemeClr>
                </a:solidFill>
              </a:rPr>
              <a:t>Commitment to improving access to care</a:t>
            </a:r>
          </a:p>
          <a:p>
            <a:pPr>
              <a:buNone/>
            </a:pPr>
            <a:r>
              <a:rPr lang="en-US" sz="2400" dirty="0" smtClean="0">
                <a:solidFill>
                  <a:schemeClr val="bg1">
                    <a:lumMod val="65000"/>
                  </a:schemeClr>
                </a:solidFill>
              </a:rPr>
              <a:t>Commitment to a just distribution of finite resources</a:t>
            </a:r>
          </a:p>
          <a:p>
            <a:pPr>
              <a:buNone/>
            </a:pPr>
            <a:r>
              <a:rPr lang="en-US" sz="2400" dirty="0" smtClean="0">
                <a:solidFill>
                  <a:schemeClr val="bg1">
                    <a:lumMod val="65000"/>
                  </a:schemeClr>
                </a:solidFill>
              </a:rPr>
              <a:t>Commitment to scientific knowledge</a:t>
            </a:r>
          </a:p>
          <a:p>
            <a:pPr>
              <a:buNone/>
            </a:pPr>
            <a:r>
              <a:rPr lang="en-US" sz="2400" dirty="0" smtClean="0">
                <a:solidFill>
                  <a:schemeClr val="bg1">
                    <a:lumMod val="65000"/>
                  </a:schemeClr>
                </a:solidFill>
              </a:rPr>
              <a:t>Commitment to maintaining trust by managing conflicts of interest</a:t>
            </a:r>
          </a:p>
          <a:p>
            <a:pPr>
              <a:buNone/>
            </a:pPr>
            <a:r>
              <a:rPr lang="en-US" sz="2400" dirty="0" smtClean="0">
                <a:solidFill>
                  <a:schemeClr val="bg1">
                    <a:lumMod val="65000"/>
                  </a:schemeClr>
                </a:solidFill>
              </a:rPr>
              <a:t>Commitment to professional responsibilities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chemeClr val="bg1">
                    <a:lumMod val="65000"/>
                  </a:schemeClr>
                </a:solidFill>
              </a:rPr>
              <a:t>Commitment to professional competence</a:t>
            </a:r>
          </a:p>
          <a:p>
            <a:pPr>
              <a:buNone/>
            </a:pPr>
            <a:r>
              <a:rPr lang="en-US" sz="2400" dirty="0" smtClean="0">
                <a:solidFill>
                  <a:schemeClr val="bg1">
                    <a:lumMod val="65000"/>
                  </a:schemeClr>
                </a:solidFill>
              </a:rPr>
              <a:t>Commitment to honesty with patients</a:t>
            </a:r>
          </a:p>
          <a:p>
            <a:pPr>
              <a:buNone/>
            </a:pPr>
            <a:r>
              <a:rPr lang="en-US" sz="2400" dirty="0" smtClean="0">
                <a:solidFill>
                  <a:schemeClr val="bg1">
                    <a:lumMod val="65000"/>
                  </a:schemeClr>
                </a:solidFill>
              </a:rPr>
              <a:t>Commitment to patient confidentiality</a:t>
            </a:r>
          </a:p>
          <a:p>
            <a:pPr>
              <a:buNone/>
            </a:pPr>
            <a:r>
              <a:rPr lang="en-US" sz="2400" dirty="0" smtClean="0">
                <a:solidFill>
                  <a:srgbClr val="000090"/>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000090"/>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000090"/>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000090"/>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000090"/>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28"/>
            <a:ext cx="7772400" cy="1470025"/>
          </a:xfrm>
        </p:spPr>
        <p:txBody>
          <a:bodyPr/>
          <a:lstStyle/>
          <a:p>
            <a:r>
              <a:rPr lang="en-US" dirty="0" smtClean="0"/>
              <a:t>Outline — Six Lectures</a:t>
            </a:r>
            <a:endParaRPr lang="en-US" dirty="0"/>
          </a:p>
        </p:txBody>
      </p:sp>
      <p:sp>
        <p:nvSpPr>
          <p:cNvPr id="3" name="Subtitle 2"/>
          <p:cNvSpPr>
            <a:spLocks noGrp="1"/>
          </p:cNvSpPr>
          <p:nvPr>
            <p:ph type="subTitle" idx="1"/>
          </p:nvPr>
        </p:nvSpPr>
        <p:spPr>
          <a:xfrm>
            <a:off x="1371600" y="1872753"/>
            <a:ext cx="6400800" cy="3766047"/>
          </a:xfrm>
        </p:spPr>
        <p:txBody>
          <a:bodyPr>
            <a:normAutofit/>
          </a:bodyPr>
          <a:lstStyle/>
          <a:p>
            <a:pPr algn="l">
              <a:buFont typeface="Arial"/>
              <a:buChar char="•"/>
            </a:pPr>
            <a:r>
              <a:rPr lang="en-US" sz="2800" dirty="0" smtClean="0">
                <a:solidFill>
                  <a:srgbClr val="000090"/>
                </a:solidFill>
              </a:rPr>
              <a:t>Core Elements of Professionalism</a:t>
            </a:r>
          </a:p>
          <a:p>
            <a:pPr algn="l">
              <a:buFont typeface="Arial"/>
              <a:buChar char="•"/>
            </a:pPr>
            <a:r>
              <a:rPr lang="en-US" sz="2800" dirty="0" smtClean="0">
                <a:solidFill>
                  <a:schemeClr val="bg1">
                    <a:lumMod val="65000"/>
                  </a:schemeClr>
                </a:solidFill>
              </a:rPr>
              <a:t>Core Concepts of Quality and Safety</a:t>
            </a:r>
          </a:p>
          <a:p>
            <a:pPr algn="l">
              <a:buFont typeface="Arial"/>
              <a:buChar char="•"/>
            </a:pPr>
            <a:r>
              <a:rPr lang="en-US" sz="2800" dirty="0" smtClean="0">
                <a:solidFill>
                  <a:schemeClr val="bg1">
                    <a:lumMod val="65000"/>
                  </a:schemeClr>
                </a:solidFill>
              </a:rPr>
              <a:t>Practical Quality &amp; Safety in Healthcare</a:t>
            </a:r>
          </a:p>
          <a:p>
            <a:pPr algn="l">
              <a:buFont typeface="Arial"/>
              <a:buChar char="•"/>
            </a:pPr>
            <a:r>
              <a:rPr lang="en-US" sz="2800" dirty="0" smtClean="0">
                <a:solidFill>
                  <a:schemeClr val="bg1">
                    <a:lumMod val="65000"/>
                  </a:schemeClr>
                </a:solidFill>
              </a:rPr>
              <a:t>Practical Safety in Radiology</a:t>
            </a:r>
          </a:p>
          <a:p>
            <a:pPr algn="l">
              <a:buFont typeface="Arial"/>
              <a:buChar char="•"/>
            </a:pPr>
            <a:r>
              <a:rPr lang="en-US" sz="2800" dirty="0" smtClean="0">
                <a:solidFill>
                  <a:schemeClr val="bg1">
                    <a:lumMod val="65000"/>
                  </a:schemeClr>
                </a:solidFill>
              </a:rPr>
              <a:t>Reimbursement</a:t>
            </a:r>
            <a:r>
              <a:rPr lang="en-US" sz="2800" smtClean="0">
                <a:solidFill>
                  <a:schemeClr val="bg1">
                    <a:lumMod val="65000"/>
                  </a:schemeClr>
                </a:solidFill>
              </a:rPr>
              <a:t>, </a:t>
            </a:r>
            <a:r>
              <a:rPr lang="en-US" sz="2800" smtClean="0">
                <a:solidFill>
                  <a:schemeClr val="bg1">
                    <a:lumMod val="65000"/>
                  </a:schemeClr>
                </a:solidFill>
              </a:rPr>
              <a:t>Compliance and </a:t>
            </a:r>
            <a:r>
              <a:rPr lang="en-US" sz="2800" dirty="0" smtClean="0">
                <a:solidFill>
                  <a:schemeClr val="bg1">
                    <a:lumMod val="65000"/>
                  </a:schemeClr>
                </a:solidFill>
              </a:rPr>
              <a:t>Legal Concerns in Radiology</a:t>
            </a:r>
          </a:p>
          <a:p>
            <a:pPr algn="l">
              <a:buFont typeface="Arial"/>
              <a:buChar char="•"/>
            </a:pPr>
            <a:r>
              <a:rPr lang="en-US" sz="2800" dirty="0" smtClean="0">
                <a:solidFill>
                  <a:schemeClr val="bg1">
                    <a:lumMod val="65000"/>
                  </a:schemeClr>
                </a:solidFill>
              </a:rPr>
              <a:t>Core Concepts of Imaging Informatics</a:t>
            </a:r>
            <a:endParaRPr lang="en-US" sz="2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000090"/>
                </a:solidFill>
              </a:rPr>
              <a:t>Commitment to maintaining trust by managing conflicts of interest</a:t>
            </a:r>
          </a:p>
          <a:p>
            <a:pPr>
              <a:buNone/>
            </a:pPr>
            <a:r>
              <a:rPr lang="en-US" sz="2400" dirty="0" smtClean="0">
                <a:solidFill>
                  <a:srgbClr val="A6A6A6"/>
                </a:solidFill>
              </a:rPr>
              <a:t>Commitment to professional responsibilities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171.htm-2"/>
          <p:cNvPicPr>
            <a:picLocks noChangeAspect="1"/>
          </p:cNvPicPr>
          <p:nvPr/>
        </p:nvPicPr>
        <p:blipFill>
          <a:blip r:embed="rId3"/>
          <a:stretch>
            <a:fillRect/>
          </a:stretch>
        </p:blipFill>
        <p:spPr>
          <a:xfrm>
            <a:off x="1674495" y="0"/>
            <a:ext cx="579501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62293" y="1750452"/>
            <a:ext cx="8628043" cy="4531158"/>
          </a:xfrm>
        </p:spPr>
        <p:txBody>
          <a:bodyPr>
            <a:normAutofit/>
          </a:bodyPr>
          <a:lstStyle/>
          <a:p>
            <a:pPr>
              <a:buNone/>
            </a:pPr>
            <a:r>
              <a:rPr lang="en-US" sz="2400" dirty="0" smtClean="0">
                <a:solidFill>
                  <a:srgbClr val="A6A6A6"/>
                </a:solidFill>
              </a:rPr>
              <a:t>Commitment to professional competence</a:t>
            </a:r>
          </a:p>
          <a:p>
            <a:pPr>
              <a:buNone/>
            </a:pPr>
            <a:r>
              <a:rPr lang="en-US" sz="2400" dirty="0" smtClean="0">
                <a:solidFill>
                  <a:srgbClr val="A6A6A6"/>
                </a:solidFill>
              </a:rPr>
              <a:t>Commitment to honesty with patients</a:t>
            </a:r>
          </a:p>
          <a:p>
            <a:pPr>
              <a:buNone/>
            </a:pPr>
            <a:r>
              <a:rPr lang="en-US" sz="2400" dirty="0" smtClean="0">
                <a:solidFill>
                  <a:srgbClr val="A6A6A6"/>
                </a:solidFill>
              </a:rPr>
              <a:t>Commitment to patient confidentiality</a:t>
            </a:r>
          </a:p>
          <a:p>
            <a:pPr>
              <a:buNone/>
            </a:pPr>
            <a:r>
              <a:rPr lang="en-US" sz="2400" dirty="0" smtClean="0">
                <a:solidFill>
                  <a:srgbClr val="A6A6A6"/>
                </a:solidFill>
              </a:rPr>
              <a:t>Commitment to maintaining appropriate relations with patients</a:t>
            </a:r>
          </a:p>
          <a:p>
            <a:pPr>
              <a:buNone/>
            </a:pPr>
            <a:r>
              <a:rPr lang="en-US" sz="2400" dirty="0" smtClean="0">
                <a:solidFill>
                  <a:srgbClr val="A6A6A6"/>
                </a:solidFill>
              </a:rPr>
              <a:t>Commitment to improving quality of care</a:t>
            </a:r>
          </a:p>
          <a:p>
            <a:pPr>
              <a:buNone/>
            </a:pPr>
            <a:r>
              <a:rPr lang="en-US" sz="2400" dirty="0" smtClean="0">
                <a:solidFill>
                  <a:srgbClr val="A6A6A6"/>
                </a:solidFill>
              </a:rPr>
              <a:t>Commitment to improving access to care</a:t>
            </a:r>
          </a:p>
          <a:p>
            <a:pPr>
              <a:buNone/>
            </a:pPr>
            <a:r>
              <a:rPr lang="en-US" sz="2400" dirty="0" smtClean="0">
                <a:solidFill>
                  <a:srgbClr val="A6A6A6"/>
                </a:solidFill>
              </a:rPr>
              <a:t>Commitment to a just distribution of finite resources</a:t>
            </a:r>
          </a:p>
          <a:p>
            <a:pPr>
              <a:buNone/>
            </a:pPr>
            <a:r>
              <a:rPr lang="en-US" sz="2400" dirty="0" smtClean="0">
                <a:solidFill>
                  <a:srgbClr val="A6A6A6"/>
                </a:solidFill>
              </a:rPr>
              <a:t>Commitment to scientific knowledge</a:t>
            </a:r>
          </a:p>
          <a:p>
            <a:pPr>
              <a:buNone/>
            </a:pPr>
            <a:r>
              <a:rPr lang="en-US" sz="2400" dirty="0" smtClean="0">
                <a:solidFill>
                  <a:srgbClr val="A6A6A6"/>
                </a:solidFill>
              </a:rPr>
              <a:t>Commitment to maintaining trust by managing conflicts of interest</a:t>
            </a:r>
          </a:p>
          <a:p>
            <a:pPr>
              <a:buNone/>
            </a:pPr>
            <a:r>
              <a:rPr lang="en-US" sz="2400" dirty="0" smtClean="0">
                <a:solidFill>
                  <a:srgbClr val="000090"/>
                </a:solidFill>
              </a:rPr>
              <a:t>Commitment to professional responsibilities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979"/>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457200" y="2692640"/>
            <a:ext cx="8229600" cy="2963079"/>
          </a:xfrm>
        </p:spPr>
        <p:txBody>
          <a:bodyPr/>
          <a:lstStyle/>
          <a:p>
            <a:pPr>
              <a:buNone/>
            </a:pPr>
            <a:r>
              <a:rPr lang="en-US" dirty="0" smtClean="0">
                <a:solidFill>
                  <a:srgbClr val="A6A6A6"/>
                </a:solidFill>
              </a:rPr>
              <a:t>ABIM Physician Charter for Medical Professionalism</a:t>
            </a:r>
          </a:p>
          <a:p>
            <a:pPr>
              <a:buNone/>
            </a:pPr>
            <a:endParaRPr lang="en-US" dirty="0" smtClean="0">
              <a:solidFill>
                <a:srgbClr val="000090"/>
              </a:solidFill>
            </a:endParaRPr>
          </a:p>
          <a:p>
            <a:pPr>
              <a:buNone/>
            </a:pPr>
            <a:r>
              <a:rPr lang="en-US" dirty="0" smtClean="0">
                <a:solidFill>
                  <a:srgbClr val="000090"/>
                </a:solidFill>
              </a:rPr>
              <a:t>Ethical Considerations Specific to Radiology</a:t>
            </a:r>
            <a:endParaRPr lang="en-US" dirty="0">
              <a:solidFill>
                <a:srgbClr val="00009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000090"/>
                </a:solidFill>
              </a:rPr>
              <a:t>Professional limitations</a:t>
            </a:r>
          </a:p>
          <a:p>
            <a:pPr>
              <a:buNone/>
            </a:pPr>
            <a:r>
              <a:rPr lang="en-US" sz="2000" dirty="0" smtClean="0">
                <a:solidFill>
                  <a:srgbClr val="000090"/>
                </a:solidFill>
              </a:rPr>
              <a:t>Reporting of illegal or unethical conduct</a:t>
            </a:r>
          </a:p>
          <a:p>
            <a:pPr>
              <a:buNone/>
            </a:pPr>
            <a:r>
              <a:rPr lang="en-US" sz="2000" dirty="0" smtClean="0">
                <a:solidFill>
                  <a:srgbClr val="000090"/>
                </a:solidFill>
              </a:rPr>
              <a:t>Report signature</a:t>
            </a:r>
          </a:p>
          <a:p>
            <a:pPr>
              <a:buNone/>
            </a:pPr>
            <a:r>
              <a:rPr lang="en-US" sz="2000" dirty="0" smtClean="0">
                <a:solidFill>
                  <a:srgbClr val="000090"/>
                </a:solidFill>
              </a:rPr>
              <a:t>Participation in quality and safety activities</a:t>
            </a:r>
          </a:p>
          <a:p>
            <a:pPr>
              <a:buNone/>
            </a:pPr>
            <a:r>
              <a:rPr lang="en-US" sz="2000" dirty="0" smtClean="0">
                <a:solidFill>
                  <a:srgbClr val="000090"/>
                </a:solidFill>
              </a:rPr>
              <a:t>Self-referral</a:t>
            </a:r>
          </a:p>
          <a:p>
            <a:pPr>
              <a:buNone/>
            </a:pPr>
            <a:r>
              <a:rPr lang="en-US" sz="2000" dirty="0" smtClean="0">
                <a:solidFill>
                  <a:srgbClr val="000090"/>
                </a:solidFill>
              </a:rPr>
              <a:t>Harassment</a:t>
            </a:r>
          </a:p>
          <a:p>
            <a:pPr>
              <a:buNone/>
            </a:pPr>
            <a:r>
              <a:rPr lang="en-US" sz="2000" dirty="0" smtClean="0">
                <a:solidFill>
                  <a:srgbClr val="000090"/>
                </a:solidFill>
              </a:rPr>
              <a:t>Undue influence</a:t>
            </a:r>
          </a:p>
          <a:p>
            <a:pPr>
              <a:buNone/>
            </a:pPr>
            <a:r>
              <a:rPr lang="en-US" sz="2000" dirty="0" smtClean="0">
                <a:solidFill>
                  <a:srgbClr val="000090"/>
                </a:solidFill>
              </a:rPr>
              <a:t>Agreements for provision of high-quality care</a:t>
            </a:r>
          </a:p>
          <a:p>
            <a:pPr>
              <a:buNone/>
            </a:pPr>
            <a:r>
              <a:rPr lang="en-US" sz="2000" dirty="0" smtClean="0">
                <a:solidFill>
                  <a:srgbClr val="000090"/>
                </a:solidFill>
              </a:rPr>
              <a:t>Misleading billing arrangements</a:t>
            </a:r>
          </a:p>
          <a:p>
            <a:pPr>
              <a:buNone/>
            </a:pPr>
            <a:r>
              <a:rPr lang="en-US" sz="2000" dirty="0" smtClean="0">
                <a:solidFill>
                  <a:srgbClr val="000090"/>
                </a:solidFill>
              </a:rPr>
              <a:t>Expert medical testimony</a:t>
            </a:r>
          </a:p>
          <a:p>
            <a:pPr>
              <a:buNone/>
            </a:pPr>
            <a:r>
              <a:rPr lang="en-US" sz="2000" dirty="0" smtClean="0">
                <a:solidFill>
                  <a:srgbClr val="000090"/>
                </a:solidFill>
              </a:rPr>
              <a:t>Research integrity</a:t>
            </a:r>
          </a:p>
          <a:p>
            <a:pPr>
              <a:buNone/>
            </a:pPr>
            <a:r>
              <a:rPr lang="en-US" sz="2000" dirty="0" smtClean="0">
                <a:solidFill>
                  <a:srgbClr val="000090"/>
                </a:solidFill>
              </a:rPr>
              <a:t>Plagiarism</a:t>
            </a:r>
          </a:p>
          <a:p>
            <a:pPr>
              <a:buNone/>
            </a:pPr>
            <a:r>
              <a:rPr lang="en-US" sz="2000" dirty="0" smtClean="0">
                <a:solidFill>
                  <a:srgbClr val="000090"/>
                </a:solidFill>
              </a:rPr>
              <a:t>Misleading publicizing</a:t>
            </a:r>
            <a:endParaRPr lang="en-US" sz="2000" dirty="0">
              <a:solidFill>
                <a:srgbClr val="000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chor="b">
            <a:normAutofit/>
          </a:bodyPr>
          <a:lstStyle/>
          <a:p>
            <a:pPr>
              <a:buNone/>
            </a:pPr>
            <a:r>
              <a:rPr lang="en-US" sz="2000" dirty="0" smtClean="0">
                <a:solidFill>
                  <a:srgbClr val="000090"/>
                </a:solidFill>
              </a:rPr>
              <a:t>Professional limitations</a:t>
            </a:r>
          </a:p>
          <a:p>
            <a:pPr>
              <a:buNone/>
            </a:pPr>
            <a:r>
              <a:rPr lang="en-US" sz="2000" dirty="0" smtClean="0">
                <a:solidFill>
                  <a:schemeClr val="bg1">
                    <a:lumMod val="65000"/>
                  </a:schemeClr>
                </a:solidFill>
              </a:rPr>
              <a:t>Reporting of illegal or unethical conduct</a:t>
            </a:r>
          </a:p>
          <a:p>
            <a:pPr>
              <a:buNone/>
            </a:pPr>
            <a:r>
              <a:rPr lang="en-US" sz="2000" dirty="0" smtClean="0">
                <a:solidFill>
                  <a:schemeClr val="bg1">
                    <a:lumMod val="65000"/>
                  </a:schemeClr>
                </a:solidFill>
              </a:rPr>
              <a:t>Report signature</a:t>
            </a:r>
          </a:p>
          <a:p>
            <a:pPr>
              <a:buNone/>
            </a:pPr>
            <a:r>
              <a:rPr lang="en-US" sz="2000" dirty="0" smtClean="0">
                <a:solidFill>
                  <a:schemeClr val="bg1">
                    <a:lumMod val="65000"/>
                  </a:schemeClr>
                </a:solidFill>
              </a:rPr>
              <a:t>Participation in quality and safety activities</a:t>
            </a:r>
          </a:p>
          <a:p>
            <a:pPr>
              <a:buNone/>
            </a:pPr>
            <a:r>
              <a:rPr lang="en-US" sz="2000" dirty="0" smtClean="0">
                <a:solidFill>
                  <a:schemeClr val="bg1">
                    <a:lumMod val="65000"/>
                  </a:schemeClr>
                </a:solidFill>
              </a:rPr>
              <a:t>Self-referral</a:t>
            </a:r>
          </a:p>
          <a:p>
            <a:pPr>
              <a:buNone/>
            </a:pPr>
            <a:r>
              <a:rPr lang="en-US" sz="2000" dirty="0" smtClean="0">
                <a:solidFill>
                  <a:schemeClr val="bg1">
                    <a:lumMod val="65000"/>
                  </a:schemeClr>
                </a:solidFill>
              </a:rPr>
              <a:t>Harassment</a:t>
            </a:r>
          </a:p>
          <a:p>
            <a:pPr>
              <a:buNone/>
            </a:pPr>
            <a:r>
              <a:rPr lang="en-US" sz="2000" dirty="0" smtClean="0">
                <a:solidFill>
                  <a:schemeClr val="bg1">
                    <a:lumMod val="65000"/>
                  </a:schemeClr>
                </a:solidFill>
              </a:rPr>
              <a:t>Undue influence</a:t>
            </a:r>
          </a:p>
          <a:p>
            <a:pPr>
              <a:buNone/>
            </a:pPr>
            <a:r>
              <a:rPr lang="en-US" sz="2000" dirty="0" smtClean="0">
                <a:solidFill>
                  <a:schemeClr val="bg1">
                    <a:lumMod val="65000"/>
                  </a:schemeClr>
                </a:solidFill>
              </a:rPr>
              <a:t>Agreements for provision of high-quality care</a:t>
            </a:r>
          </a:p>
          <a:p>
            <a:pPr>
              <a:buNone/>
            </a:pPr>
            <a:r>
              <a:rPr lang="en-US" sz="2000" dirty="0" smtClean="0">
                <a:solidFill>
                  <a:schemeClr val="bg1">
                    <a:lumMod val="65000"/>
                  </a:schemeClr>
                </a:solidFill>
              </a:rPr>
              <a:t>Misleading billing arrangements</a:t>
            </a:r>
          </a:p>
          <a:p>
            <a:pPr>
              <a:buNone/>
            </a:pPr>
            <a:r>
              <a:rPr lang="en-US" sz="2000" dirty="0" smtClean="0">
                <a:solidFill>
                  <a:schemeClr val="bg1">
                    <a:lumMod val="65000"/>
                  </a:schemeClr>
                </a:solidFill>
              </a:rPr>
              <a:t>Expert medical testimony</a:t>
            </a:r>
          </a:p>
          <a:p>
            <a:pPr>
              <a:buNone/>
            </a:pPr>
            <a:r>
              <a:rPr lang="en-US" sz="2000" dirty="0" smtClean="0">
                <a:solidFill>
                  <a:schemeClr val="bg1">
                    <a:lumMod val="65000"/>
                  </a:schemeClr>
                </a:solidFill>
              </a:rPr>
              <a:t>Research integrity</a:t>
            </a:r>
          </a:p>
          <a:p>
            <a:pPr>
              <a:buNone/>
            </a:pPr>
            <a:r>
              <a:rPr lang="en-US" sz="2000" dirty="0" smtClean="0">
                <a:solidFill>
                  <a:schemeClr val="bg1">
                    <a:lumMod val="65000"/>
                  </a:schemeClr>
                </a:solidFill>
              </a:rPr>
              <a:t>Plagiarism</a:t>
            </a:r>
          </a:p>
          <a:p>
            <a:pPr>
              <a:buNone/>
            </a:pPr>
            <a:r>
              <a:rPr lang="en-US" sz="2000" dirty="0" smtClean="0">
                <a:solidFill>
                  <a:schemeClr val="bg1">
                    <a:lumMod val="65000"/>
                  </a:schemeClr>
                </a:solidFill>
              </a:rPr>
              <a:t>Misleading publicizing</a:t>
            </a:r>
            <a:endParaRPr lang="en-US" sz="2000" dirty="0">
              <a:solidFill>
                <a:schemeClr val="bg1">
                  <a:lumMod val="6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000090"/>
                </a:solidFill>
              </a:rPr>
              <a:t>Reporting of illegal or unethical conduct</a:t>
            </a:r>
          </a:p>
          <a:p>
            <a:pPr>
              <a:buNone/>
            </a:pPr>
            <a:r>
              <a:rPr lang="en-US" sz="2000" dirty="0" smtClean="0">
                <a:solidFill>
                  <a:schemeClr val="bg1">
                    <a:lumMod val="65000"/>
                  </a:schemeClr>
                </a:solidFill>
              </a:rPr>
              <a:t>Report signature</a:t>
            </a:r>
          </a:p>
          <a:p>
            <a:pPr>
              <a:buNone/>
            </a:pPr>
            <a:r>
              <a:rPr lang="en-US" sz="2000" dirty="0" smtClean="0">
                <a:solidFill>
                  <a:schemeClr val="bg1">
                    <a:lumMod val="65000"/>
                  </a:schemeClr>
                </a:solidFill>
              </a:rPr>
              <a:t>Participation in quality and safety activities</a:t>
            </a:r>
          </a:p>
          <a:p>
            <a:pPr>
              <a:buNone/>
            </a:pPr>
            <a:r>
              <a:rPr lang="en-US" sz="2000" dirty="0" smtClean="0">
                <a:solidFill>
                  <a:schemeClr val="bg1">
                    <a:lumMod val="65000"/>
                  </a:schemeClr>
                </a:solidFill>
              </a:rPr>
              <a:t>Self-referral</a:t>
            </a:r>
          </a:p>
          <a:p>
            <a:pPr>
              <a:buNone/>
            </a:pPr>
            <a:r>
              <a:rPr lang="en-US" sz="2000" dirty="0" smtClean="0">
                <a:solidFill>
                  <a:schemeClr val="bg1">
                    <a:lumMod val="65000"/>
                  </a:schemeClr>
                </a:solidFill>
              </a:rPr>
              <a:t>Harassment</a:t>
            </a:r>
          </a:p>
          <a:p>
            <a:pPr>
              <a:buNone/>
            </a:pPr>
            <a:r>
              <a:rPr lang="en-US" sz="2000" dirty="0" smtClean="0">
                <a:solidFill>
                  <a:schemeClr val="bg1">
                    <a:lumMod val="65000"/>
                  </a:schemeClr>
                </a:solidFill>
              </a:rPr>
              <a:t>Undue influence</a:t>
            </a:r>
          </a:p>
          <a:p>
            <a:pPr>
              <a:buNone/>
            </a:pPr>
            <a:r>
              <a:rPr lang="en-US" sz="2000" dirty="0" smtClean="0">
                <a:solidFill>
                  <a:schemeClr val="bg1">
                    <a:lumMod val="65000"/>
                  </a:schemeClr>
                </a:solidFill>
              </a:rPr>
              <a:t>Agreements for provision of high-quality care</a:t>
            </a:r>
          </a:p>
          <a:p>
            <a:pPr>
              <a:buNone/>
            </a:pPr>
            <a:r>
              <a:rPr lang="en-US" sz="2000" dirty="0" smtClean="0">
                <a:solidFill>
                  <a:schemeClr val="bg1">
                    <a:lumMod val="65000"/>
                  </a:schemeClr>
                </a:solidFill>
              </a:rPr>
              <a:t>Misleading billing arrangements</a:t>
            </a:r>
          </a:p>
          <a:p>
            <a:pPr>
              <a:buNone/>
            </a:pPr>
            <a:r>
              <a:rPr lang="en-US" sz="2000" dirty="0" smtClean="0">
                <a:solidFill>
                  <a:schemeClr val="bg1">
                    <a:lumMod val="65000"/>
                  </a:schemeClr>
                </a:solidFill>
              </a:rPr>
              <a:t>Expert medical testimony</a:t>
            </a:r>
          </a:p>
          <a:p>
            <a:pPr>
              <a:buNone/>
            </a:pPr>
            <a:r>
              <a:rPr lang="en-US" sz="2000" dirty="0" smtClean="0">
                <a:solidFill>
                  <a:schemeClr val="bg1">
                    <a:lumMod val="65000"/>
                  </a:schemeClr>
                </a:solidFill>
              </a:rPr>
              <a:t>Research integrity</a:t>
            </a:r>
          </a:p>
          <a:p>
            <a:pPr>
              <a:buNone/>
            </a:pPr>
            <a:r>
              <a:rPr lang="en-US" sz="2000" dirty="0" smtClean="0">
                <a:solidFill>
                  <a:schemeClr val="bg1">
                    <a:lumMod val="65000"/>
                  </a:schemeClr>
                </a:solidFill>
              </a:rPr>
              <a:t>Plagiarism</a:t>
            </a:r>
          </a:p>
          <a:p>
            <a:pPr>
              <a:buNone/>
            </a:pPr>
            <a:r>
              <a:rPr lang="en-US" sz="2000" dirty="0" smtClean="0">
                <a:solidFill>
                  <a:schemeClr val="bg1">
                    <a:lumMod val="65000"/>
                  </a:schemeClr>
                </a:solidFill>
              </a:rPr>
              <a:t>Misleading publicizing</a:t>
            </a:r>
            <a:endParaRPr lang="en-US" sz="2000" dirty="0">
              <a:solidFill>
                <a:schemeClr val="bg1">
                  <a:lumMod val="6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000090"/>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000090"/>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000090"/>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979"/>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457200" y="2692640"/>
            <a:ext cx="8229600" cy="2963079"/>
          </a:xfrm>
        </p:spPr>
        <p:txBody>
          <a:bodyPr/>
          <a:lstStyle/>
          <a:p>
            <a:pPr>
              <a:buNone/>
            </a:pPr>
            <a:r>
              <a:rPr lang="en-US" dirty="0" smtClean="0">
                <a:solidFill>
                  <a:srgbClr val="000090"/>
                </a:solidFill>
              </a:rPr>
              <a:t>ABIM Physician Charter for Medical Professionalism</a:t>
            </a:r>
          </a:p>
          <a:p>
            <a:pPr>
              <a:buNone/>
            </a:pPr>
            <a:endParaRPr lang="en-US" dirty="0" smtClean="0">
              <a:solidFill>
                <a:srgbClr val="000090"/>
              </a:solidFill>
            </a:endParaRPr>
          </a:p>
          <a:p>
            <a:pPr>
              <a:buNone/>
            </a:pPr>
            <a:r>
              <a:rPr lang="en-US" dirty="0" smtClean="0">
                <a:solidFill>
                  <a:srgbClr val="A6A6A6"/>
                </a:solidFill>
              </a:rPr>
              <a:t>Ethical Considerations Specific to Radiology</a:t>
            </a:r>
            <a:endParaRPr lang="en-US" dirty="0">
              <a:solidFill>
                <a:srgbClr val="A6A6A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000090"/>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000090"/>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000090"/>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000090"/>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000090"/>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448"/>
          <p:cNvPicPr>
            <a:picLocks noChangeAspect="1"/>
          </p:cNvPicPr>
          <p:nvPr/>
        </p:nvPicPr>
        <p:blipFill>
          <a:blip r:embed="rId3"/>
          <a:stretch>
            <a:fillRect/>
          </a:stretch>
        </p:blipFill>
        <p:spPr>
          <a:xfrm>
            <a:off x="117729" y="0"/>
            <a:ext cx="8908543"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000090"/>
                </a:solidFill>
              </a:rPr>
              <a:t>Research integrity</a:t>
            </a:r>
          </a:p>
          <a:p>
            <a:pPr>
              <a:buNone/>
            </a:pPr>
            <a:r>
              <a:rPr lang="en-US" sz="2000" dirty="0" smtClean="0">
                <a:solidFill>
                  <a:srgbClr val="A6A6A6"/>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000090"/>
                </a:solidFill>
              </a:rPr>
              <a:t>Plagiarism</a:t>
            </a:r>
          </a:p>
          <a:p>
            <a:pPr>
              <a:buNone/>
            </a:pPr>
            <a:r>
              <a:rPr lang="en-US" sz="2000" dirty="0" smtClean="0">
                <a:solidFill>
                  <a:srgbClr val="A6A6A6"/>
                </a:solidFill>
              </a:rPr>
              <a:t>Misleading publicizing</a:t>
            </a:r>
            <a:endParaRPr lang="en-US" sz="2000" dirty="0">
              <a:solidFill>
                <a:srgbClr val="A6A6A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83"/>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486515" y="1642883"/>
            <a:ext cx="5685967" cy="4801775"/>
          </a:xfrm>
        </p:spPr>
        <p:txBody>
          <a:bodyPr>
            <a:normAutofit/>
          </a:bodyPr>
          <a:lstStyle/>
          <a:p>
            <a:pPr>
              <a:buNone/>
            </a:pPr>
            <a:r>
              <a:rPr lang="en-US" sz="2000" dirty="0" smtClean="0">
                <a:solidFill>
                  <a:srgbClr val="A6A6A6"/>
                </a:solidFill>
              </a:rPr>
              <a:t>Professional limitations</a:t>
            </a:r>
          </a:p>
          <a:p>
            <a:pPr>
              <a:buNone/>
            </a:pPr>
            <a:r>
              <a:rPr lang="en-US" sz="2000" dirty="0" smtClean="0">
                <a:solidFill>
                  <a:srgbClr val="A6A6A6"/>
                </a:solidFill>
              </a:rPr>
              <a:t>Reporting of illegal or unethical conduct</a:t>
            </a:r>
          </a:p>
          <a:p>
            <a:pPr>
              <a:buNone/>
            </a:pPr>
            <a:r>
              <a:rPr lang="en-US" sz="2000" dirty="0" smtClean="0">
                <a:solidFill>
                  <a:srgbClr val="A6A6A6"/>
                </a:solidFill>
              </a:rPr>
              <a:t>Report signature</a:t>
            </a:r>
          </a:p>
          <a:p>
            <a:pPr>
              <a:buNone/>
            </a:pPr>
            <a:r>
              <a:rPr lang="en-US" sz="2000" dirty="0" smtClean="0">
                <a:solidFill>
                  <a:srgbClr val="A6A6A6"/>
                </a:solidFill>
              </a:rPr>
              <a:t>Participation in quality and safety activities</a:t>
            </a:r>
          </a:p>
          <a:p>
            <a:pPr>
              <a:buNone/>
            </a:pPr>
            <a:r>
              <a:rPr lang="en-US" sz="2000" dirty="0" smtClean="0">
                <a:solidFill>
                  <a:srgbClr val="A6A6A6"/>
                </a:solidFill>
              </a:rPr>
              <a:t>Self-referral</a:t>
            </a:r>
          </a:p>
          <a:p>
            <a:pPr>
              <a:buNone/>
            </a:pPr>
            <a:r>
              <a:rPr lang="en-US" sz="2000" dirty="0" smtClean="0">
                <a:solidFill>
                  <a:srgbClr val="A6A6A6"/>
                </a:solidFill>
              </a:rPr>
              <a:t>Harassment</a:t>
            </a:r>
          </a:p>
          <a:p>
            <a:pPr>
              <a:buNone/>
            </a:pPr>
            <a:r>
              <a:rPr lang="en-US" sz="2000" dirty="0" smtClean="0">
                <a:solidFill>
                  <a:srgbClr val="A6A6A6"/>
                </a:solidFill>
              </a:rPr>
              <a:t>Undue influence</a:t>
            </a:r>
          </a:p>
          <a:p>
            <a:pPr>
              <a:buNone/>
            </a:pPr>
            <a:r>
              <a:rPr lang="en-US" sz="2000" dirty="0" smtClean="0">
                <a:solidFill>
                  <a:srgbClr val="A6A6A6"/>
                </a:solidFill>
              </a:rPr>
              <a:t>Agreements for provision of high-quality care</a:t>
            </a:r>
          </a:p>
          <a:p>
            <a:pPr>
              <a:buNone/>
            </a:pPr>
            <a:r>
              <a:rPr lang="en-US" sz="2000" dirty="0" smtClean="0">
                <a:solidFill>
                  <a:srgbClr val="A6A6A6"/>
                </a:solidFill>
              </a:rPr>
              <a:t>Misleading billing arrangements</a:t>
            </a:r>
          </a:p>
          <a:p>
            <a:pPr>
              <a:buNone/>
            </a:pPr>
            <a:r>
              <a:rPr lang="en-US" sz="2000" dirty="0" smtClean="0">
                <a:solidFill>
                  <a:srgbClr val="A6A6A6"/>
                </a:solidFill>
              </a:rPr>
              <a:t>Expert medical testimony</a:t>
            </a:r>
          </a:p>
          <a:p>
            <a:pPr>
              <a:buNone/>
            </a:pPr>
            <a:r>
              <a:rPr lang="en-US" sz="2000" dirty="0" smtClean="0">
                <a:solidFill>
                  <a:srgbClr val="A6A6A6"/>
                </a:solidFill>
              </a:rPr>
              <a:t>Research integrity</a:t>
            </a:r>
          </a:p>
          <a:p>
            <a:pPr>
              <a:buNone/>
            </a:pPr>
            <a:r>
              <a:rPr lang="en-US" sz="2000" dirty="0" smtClean="0">
                <a:solidFill>
                  <a:srgbClr val="A6A6A6"/>
                </a:solidFill>
              </a:rPr>
              <a:t>Plagiarism</a:t>
            </a:r>
          </a:p>
          <a:p>
            <a:pPr>
              <a:buNone/>
            </a:pPr>
            <a:r>
              <a:rPr lang="en-US" sz="2000" dirty="0" smtClean="0">
                <a:solidFill>
                  <a:srgbClr val="000090"/>
                </a:solidFill>
              </a:rPr>
              <a:t>Misleading publicizing</a:t>
            </a:r>
            <a:endParaRPr lang="en-US" sz="2000" dirty="0">
              <a:solidFill>
                <a:srgbClr val="00009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03309"/>
          </a:xfrm>
        </p:spPr>
        <p:txBody>
          <a:bodyPr/>
          <a:lstStyle/>
          <a:p>
            <a:r>
              <a:rPr lang="en-US" dirty="0" smtClean="0"/>
              <a:t>Core Elements of Professionalism</a:t>
            </a:r>
            <a:br>
              <a:rPr lang="en-US" dirty="0" smtClean="0"/>
            </a:br>
            <a:r>
              <a:rPr lang="en-US" dirty="0" smtClean="0"/>
              <a:t>REVIEW</a:t>
            </a:r>
            <a:endParaRPr lang="en-US" dirty="0"/>
          </a:p>
        </p:txBody>
      </p:sp>
      <p:sp>
        <p:nvSpPr>
          <p:cNvPr id="3" name="Content Placeholder 2"/>
          <p:cNvSpPr>
            <a:spLocks noGrp="1"/>
          </p:cNvSpPr>
          <p:nvPr>
            <p:ph idx="1"/>
          </p:nvPr>
        </p:nvSpPr>
        <p:spPr>
          <a:xfrm>
            <a:off x="954175" y="2277946"/>
            <a:ext cx="7232112" cy="3848217"/>
          </a:xfrm>
        </p:spPr>
        <p:txBody>
          <a:bodyPr>
            <a:normAutofit fontScale="92500"/>
          </a:bodyPr>
          <a:lstStyle/>
          <a:p>
            <a:pPr>
              <a:buNone/>
            </a:pPr>
            <a:r>
              <a:rPr lang="en-US" dirty="0" smtClean="0">
                <a:solidFill>
                  <a:srgbClr val="000090"/>
                </a:solidFill>
              </a:rPr>
              <a:t>The ABIM charter includes three principles –</a:t>
            </a:r>
          </a:p>
          <a:p>
            <a:pPr lvl="1">
              <a:buNone/>
            </a:pPr>
            <a:r>
              <a:rPr lang="en-US" sz="3243" b="1" dirty="0" smtClean="0">
                <a:solidFill>
                  <a:schemeClr val="accent3"/>
                </a:solidFill>
              </a:rPr>
              <a:t>patient welfare</a:t>
            </a:r>
          </a:p>
          <a:p>
            <a:pPr lvl="1">
              <a:buNone/>
            </a:pPr>
            <a:r>
              <a:rPr lang="en-US" sz="3243" b="1" dirty="0" smtClean="0">
                <a:solidFill>
                  <a:schemeClr val="accent3"/>
                </a:solidFill>
              </a:rPr>
              <a:t>patient autonomy</a:t>
            </a:r>
            <a:r>
              <a:rPr lang="en-US" sz="3243" dirty="0" smtClean="0">
                <a:solidFill>
                  <a:srgbClr val="000090"/>
                </a:solidFill>
              </a:rPr>
              <a:t>, and</a:t>
            </a:r>
          </a:p>
          <a:p>
            <a:pPr lvl="1">
              <a:buNone/>
            </a:pPr>
            <a:r>
              <a:rPr lang="en-US" sz="3243" b="1" dirty="0" smtClean="0">
                <a:solidFill>
                  <a:schemeClr val="accent3"/>
                </a:solidFill>
              </a:rPr>
              <a:t>social justice</a:t>
            </a:r>
          </a:p>
          <a:p>
            <a:pPr>
              <a:buNone/>
            </a:pPr>
            <a:r>
              <a:rPr lang="en-US" dirty="0" smtClean="0">
                <a:solidFill>
                  <a:srgbClr val="000090"/>
                </a:solidFill>
              </a:rPr>
              <a:t>– and ten responsibilities.</a:t>
            </a:r>
          </a:p>
          <a:p>
            <a:pPr>
              <a:buNone/>
            </a:pPr>
            <a:endParaRPr lang="en-US" dirty="0" smtClean="0">
              <a:solidFill>
                <a:srgbClr val="000090"/>
              </a:solidFill>
            </a:endParaRPr>
          </a:p>
          <a:p>
            <a:pPr>
              <a:buNone/>
            </a:pPr>
            <a:r>
              <a:rPr lang="en-US" dirty="0" smtClean="0">
                <a:solidFill>
                  <a:srgbClr val="000090"/>
                </a:solidFill>
              </a:rPr>
              <a:t>Radiologists go above and beyond.</a:t>
            </a:r>
            <a:endParaRPr lang="en-US" dirty="0">
              <a:solidFill>
                <a:srgbClr val="00009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5053.jpg"/>
          <p:cNvPicPr>
            <a:picLocks noGrp="1" noChangeAspect="1"/>
          </p:cNvPicPr>
          <p:nvPr>
            <p:ph idx="1"/>
          </p:nvPr>
        </p:nvPicPr>
        <p:blipFill>
          <a:blip r:embed="rId3"/>
          <a:srcRect l="-29264" r="-29264"/>
          <a:stretch>
            <a:fillRect/>
          </a:stretch>
        </p:blipFill>
        <p:spPr>
          <a:xfrm>
            <a:off x="-1640553" y="0"/>
            <a:ext cx="12469965" cy="6858000"/>
          </a:xfr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5390"/>
          <p:cNvPicPr>
            <a:picLocks noChangeAspect="1"/>
          </p:cNvPicPr>
          <p:nvPr/>
        </p:nvPicPr>
        <p:blipFill>
          <a:blip r:embed="rId3"/>
          <a:stretch>
            <a:fillRect/>
          </a:stretch>
        </p:blipFill>
        <p:spPr>
          <a:xfrm>
            <a:off x="179451" y="0"/>
            <a:ext cx="8785098"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457200" y="2540256"/>
            <a:ext cx="8229600" cy="3226958"/>
          </a:xfrm>
        </p:spPr>
        <p:txBody>
          <a:bodyPr>
            <a:normAutofit lnSpcReduction="10000"/>
          </a:bodyPr>
          <a:lstStyle/>
          <a:p>
            <a:pPr>
              <a:buNone/>
            </a:pPr>
            <a:r>
              <a:rPr lang="en-US" dirty="0" smtClean="0">
                <a:solidFill>
                  <a:srgbClr val="000090"/>
                </a:solidFill>
              </a:rPr>
              <a:t>ABIM Physician Charter for Medical Professionalism</a:t>
            </a:r>
          </a:p>
          <a:p>
            <a:pPr>
              <a:buNone/>
            </a:pPr>
            <a:endParaRPr lang="en-US" dirty="0" smtClean="0">
              <a:solidFill>
                <a:srgbClr val="000090"/>
              </a:solidFill>
            </a:endParaRPr>
          </a:p>
          <a:p>
            <a:pPr>
              <a:buNone/>
            </a:pPr>
            <a:r>
              <a:rPr lang="en-US" dirty="0" smtClean="0">
                <a:solidFill>
                  <a:srgbClr val="000090"/>
                </a:solidFill>
              </a:rPr>
              <a:t>Three fundamental principles</a:t>
            </a:r>
          </a:p>
          <a:p>
            <a:pPr>
              <a:buNone/>
            </a:pPr>
            <a:endParaRPr lang="en-US" dirty="0" smtClean="0">
              <a:solidFill>
                <a:srgbClr val="000090"/>
              </a:solidFill>
            </a:endParaRPr>
          </a:p>
          <a:p>
            <a:pPr>
              <a:buNone/>
            </a:pPr>
            <a:r>
              <a:rPr lang="en-US" dirty="0" smtClean="0">
                <a:solidFill>
                  <a:srgbClr val="000090"/>
                </a:solidFill>
              </a:rPr>
              <a:t>Ten professional responsibilities</a:t>
            </a:r>
            <a:endParaRPr lang="en-US" dirty="0">
              <a:solidFill>
                <a:srgbClr val="00009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276097" y="2540256"/>
            <a:ext cx="8586629" cy="3226958"/>
          </a:xfrm>
        </p:spPr>
        <p:txBody>
          <a:bodyPr>
            <a:normAutofit/>
          </a:bodyPr>
          <a:lstStyle/>
          <a:p>
            <a:pPr>
              <a:buNone/>
            </a:pPr>
            <a:r>
              <a:rPr lang="en-US" dirty="0" smtClean="0">
                <a:solidFill>
                  <a:srgbClr val="000090"/>
                </a:solidFill>
              </a:rPr>
              <a:t>Three fundamental principles:</a:t>
            </a:r>
          </a:p>
          <a:p>
            <a:pPr>
              <a:buNone/>
            </a:pPr>
            <a:endParaRPr lang="en-US" dirty="0" smtClean="0">
              <a:solidFill>
                <a:srgbClr val="000090"/>
              </a:solidFill>
            </a:endParaRPr>
          </a:p>
          <a:p>
            <a:r>
              <a:rPr lang="en-US" dirty="0" smtClean="0">
                <a:solidFill>
                  <a:srgbClr val="000090"/>
                </a:solidFill>
              </a:rPr>
              <a:t>patient welfare is of paramount importance</a:t>
            </a:r>
          </a:p>
          <a:p>
            <a:r>
              <a:rPr lang="en-US" dirty="0" smtClean="0">
                <a:solidFill>
                  <a:srgbClr val="000090"/>
                </a:solidFill>
              </a:rPr>
              <a:t>patient autonomy is likewise critically important</a:t>
            </a:r>
          </a:p>
          <a:p>
            <a:r>
              <a:rPr lang="en-US" dirty="0" smtClean="0">
                <a:solidFill>
                  <a:srgbClr val="000090"/>
                </a:solidFill>
              </a:rPr>
              <a:t>social justice</a:t>
            </a:r>
            <a:endParaRPr lang="en-US" dirty="0">
              <a:solidFill>
                <a:srgbClr val="00009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1532340" y="2788759"/>
            <a:ext cx="5756631" cy="1918997"/>
          </a:xfrm>
        </p:spPr>
        <p:txBody>
          <a:bodyPr>
            <a:normAutofit/>
          </a:bodyPr>
          <a:lstStyle/>
          <a:p>
            <a:pPr>
              <a:buNone/>
            </a:pPr>
            <a:r>
              <a:rPr lang="en-US" dirty="0" smtClean="0">
                <a:solidFill>
                  <a:srgbClr val="000090"/>
                </a:solidFill>
              </a:rPr>
              <a:t>patient welfare</a:t>
            </a:r>
          </a:p>
          <a:p>
            <a:pPr>
              <a:buNone/>
            </a:pPr>
            <a:r>
              <a:rPr lang="en-US" dirty="0" smtClean="0">
                <a:solidFill>
                  <a:srgbClr val="A6A6A6"/>
                </a:solidFill>
              </a:rPr>
              <a:t>patient autonomy</a:t>
            </a:r>
            <a:endParaRPr lang="en-US" dirty="0">
              <a:solidFill>
                <a:srgbClr val="A6A6A6"/>
              </a:solidFill>
            </a:endParaRPr>
          </a:p>
          <a:p>
            <a:pPr>
              <a:buNone/>
            </a:pPr>
            <a:r>
              <a:rPr lang="en-US" dirty="0" smtClean="0">
                <a:solidFill>
                  <a:srgbClr val="A6A6A6"/>
                </a:solidFill>
              </a:rPr>
              <a:t>social justice</a:t>
            </a:r>
            <a:endParaRPr lang="en-US" dirty="0">
              <a:solidFill>
                <a:srgbClr val="A6A6A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1143000"/>
          </a:xfrm>
        </p:spPr>
        <p:txBody>
          <a:bodyPr/>
          <a:lstStyle/>
          <a:p>
            <a:r>
              <a:rPr lang="en-US" dirty="0" smtClean="0"/>
              <a:t>Core Elements of Professionalism</a:t>
            </a:r>
            <a:endParaRPr lang="en-US" dirty="0"/>
          </a:p>
        </p:txBody>
      </p:sp>
      <p:sp>
        <p:nvSpPr>
          <p:cNvPr id="3" name="Content Placeholder 2"/>
          <p:cNvSpPr>
            <a:spLocks noGrp="1"/>
          </p:cNvSpPr>
          <p:nvPr>
            <p:ph idx="1"/>
          </p:nvPr>
        </p:nvSpPr>
        <p:spPr>
          <a:xfrm>
            <a:off x="1532340" y="2788759"/>
            <a:ext cx="5756631" cy="1918997"/>
          </a:xfrm>
        </p:spPr>
        <p:txBody>
          <a:bodyPr>
            <a:normAutofit/>
          </a:bodyPr>
          <a:lstStyle/>
          <a:p>
            <a:pPr>
              <a:buNone/>
            </a:pPr>
            <a:r>
              <a:rPr lang="en-US" dirty="0" smtClean="0">
                <a:solidFill>
                  <a:srgbClr val="A6A6A6"/>
                </a:solidFill>
              </a:rPr>
              <a:t>patient welfare</a:t>
            </a:r>
          </a:p>
          <a:p>
            <a:pPr>
              <a:buNone/>
            </a:pPr>
            <a:r>
              <a:rPr lang="en-US" dirty="0" smtClean="0">
                <a:solidFill>
                  <a:srgbClr val="000090"/>
                </a:solidFill>
              </a:rPr>
              <a:t>patient autonomy</a:t>
            </a:r>
            <a:endParaRPr lang="en-US" dirty="0">
              <a:solidFill>
                <a:srgbClr val="000090"/>
              </a:solidFill>
            </a:endParaRPr>
          </a:p>
          <a:p>
            <a:pPr>
              <a:buNone/>
            </a:pPr>
            <a:r>
              <a:rPr lang="en-US" dirty="0" smtClean="0">
                <a:solidFill>
                  <a:srgbClr val="A6A6A6"/>
                </a:solidFill>
              </a:rPr>
              <a:t>social justice</a:t>
            </a:r>
            <a:endParaRPr lang="en-US" dirty="0">
              <a:solidFill>
                <a:srgbClr val="A6A6A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396"/>
          <p:cNvPicPr>
            <a:picLocks noChangeAspect="1"/>
          </p:cNvPicPr>
          <p:nvPr/>
        </p:nvPicPr>
        <p:blipFill>
          <a:blip r:embed="rId3"/>
          <a:stretch>
            <a:fillRect/>
          </a:stretch>
        </p:blipFill>
        <p:spPr>
          <a:xfrm>
            <a:off x="611505" y="0"/>
            <a:ext cx="7938729" cy="68733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TotalTime>
  <Words>3996</Words>
  <Application>Microsoft Macintosh PowerPoint</Application>
  <PresentationFormat>On-screen Show (4:3)</PresentationFormat>
  <Paragraphs>477</Paragraphs>
  <Slides>40</Slides>
  <Notes>40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Professionalism, Quality and Legal Elements of Radiology Part I/VI</vt:lpstr>
      <vt:lpstr>Outline — Six Lectures</vt:lpstr>
      <vt:lpstr>Core Elements of Professionalism</vt:lpstr>
      <vt:lpstr>Slide 4</vt:lpstr>
      <vt:lpstr>Core Elements of Professionalism</vt:lpstr>
      <vt:lpstr>Core Elements of Professionalism</vt:lpstr>
      <vt:lpstr>Core Elements of Professionalism</vt:lpstr>
      <vt:lpstr>Core Elements of Professionalism</vt:lpstr>
      <vt:lpstr>Slide 9</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Slide 21</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Core Elements of Professionalism</vt:lpstr>
      <vt:lpstr>Slide 35</vt:lpstr>
      <vt:lpstr>Core Elements of Professionalism</vt:lpstr>
      <vt:lpstr>Core Elements of Professionalism</vt:lpstr>
      <vt:lpstr>Core Elements of Professionalism</vt:lpstr>
      <vt:lpstr>Core Elements of Professionalism REVIEW</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Samson Munn, M.D.</dc:creator>
  <cp:lastModifiedBy>Samson Munn, M.D.</cp:lastModifiedBy>
  <cp:revision>15</cp:revision>
  <dcterms:created xsi:type="dcterms:W3CDTF">2019-07-12T22:28:40Z</dcterms:created>
  <dcterms:modified xsi:type="dcterms:W3CDTF">2019-07-12T22:28:58Z</dcterms:modified>
</cp:coreProperties>
</file>